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6" r:id="rId2"/>
    <p:sldId id="277" r:id="rId3"/>
    <p:sldId id="278" r:id="rId4"/>
    <p:sldId id="256" r:id="rId5"/>
    <p:sldId id="267" r:id="rId6"/>
    <p:sldId id="268" r:id="rId7"/>
    <p:sldId id="257" r:id="rId8"/>
    <p:sldId id="258" r:id="rId9"/>
    <p:sldId id="269" r:id="rId10"/>
    <p:sldId id="259" r:id="rId11"/>
    <p:sldId id="260" r:id="rId12"/>
    <p:sldId id="261" r:id="rId13"/>
    <p:sldId id="270" r:id="rId14"/>
    <p:sldId id="262" r:id="rId15"/>
    <p:sldId id="263" r:id="rId16"/>
    <p:sldId id="264" r:id="rId17"/>
    <p:sldId id="272" r:id="rId18"/>
    <p:sldId id="273" r:id="rId19"/>
    <p:sldId id="265" r:id="rId20"/>
    <p:sldId id="274" r:id="rId21"/>
    <p:sldId id="275" r:id="rId22"/>
    <p:sldId id="279" r:id="rId23"/>
    <p:sldId id="280" r:id="rId2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2" d="100"/>
          <a:sy n="82" d="100"/>
        </p:scale>
        <p:origin x="97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90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50FD3-8A95-F62E-A4B6-600F9F672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F0169A-DECD-F319-66DB-940266789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E0045E-E06B-F64A-C1F5-0D6CDAF6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63DC-0BA0-4FD5-BB2F-D6F8FCA11CEE}" type="datetimeFigureOut">
              <a:rPr lang="es-CO" smtClean="0"/>
              <a:t>29/07/2024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221061-007A-5038-EB0E-EC50124E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B8FF64-6B8F-EBAA-AC35-6ADDA150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111-50EC-4ECD-ADB2-25DA9E019E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448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D7970-9EA8-99D8-6B29-E1C2A39F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52E0C-C50D-6340-5905-6042B1B2F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D81204-E770-0E25-B0F0-597D54310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63DC-0BA0-4FD5-BB2F-D6F8FCA11CEE}" type="datetimeFigureOut">
              <a:rPr lang="es-CO" smtClean="0"/>
              <a:t>29/07/2024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EA9876-7CF0-7D18-6320-D760A8F4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EF9E42-FFD1-65A7-E6E6-1C85FFA3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111-50EC-4ECD-ADB2-25DA9E019E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228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580EA-D372-1704-BD2C-DA9E9C611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9600" b="1" dirty="0">
                <a:solidFill>
                  <a:srgbClr val="E83263"/>
                </a:solidFill>
                <a:latin typeface="Arial-BoldMT"/>
              </a:rPr>
              <a:t>CICLO 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E4F1B1-EBAE-C9E5-A0A3-DCCF8E4CF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O" sz="3360" b="1" kern="100" dirty="0">
                <a:solidFill>
                  <a:srgbClr val="3C63AA"/>
                </a:solidFill>
                <a:latin typeface="Arial" panose="020B0604020202020204" pitchFamily="34" charset="0"/>
              </a:rPr>
              <a:t>Programación Nivel Básico</a:t>
            </a:r>
          </a:p>
        </p:txBody>
      </p:sp>
    </p:spTree>
    <p:extLst>
      <p:ext uri="{BB962C8B-B14F-4D97-AF65-F5344CB8AC3E}">
        <p14:creationId xmlns:p14="http://schemas.microsoft.com/office/powerpoint/2010/main" val="2571516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9587389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2594967" y="2635448"/>
            <a:ext cx="7353419" cy="594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78"/>
              </a:lnSpc>
              <a:buNone/>
            </a:pP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Algoritmos y estructuras de control</a:t>
            </a:r>
            <a:endParaRPr lang="en-US" sz="3742" dirty="0"/>
          </a:p>
        </p:txBody>
      </p:sp>
      <p:sp>
        <p:nvSpPr>
          <p:cNvPr id="6" name="Shape 3"/>
          <p:cNvSpPr/>
          <p:nvPr/>
        </p:nvSpPr>
        <p:spPr>
          <a:xfrm>
            <a:off x="4717494" y="6633270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7" name="Text 4"/>
          <p:cNvSpPr/>
          <p:nvPr/>
        </p:nvSpPr>
        <p:spPr>
          <a:xfrm>
            <a:off x="4853702" y="6685062"/>
            <a:ext cx="116324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r>
              <a:rPr lang="en-US" sz="2245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245" dirty="0"/>
          </a:p>
        </p:txBody>
      </p:sp>
      <p:sp>
        <p:nvSpPr>
          <p:cNvPr id="8" name="Text 5"/>
          <p:cNvSpPr/>
          <p:nvPr/>
        </p:nvSpPr>
        <p:spPr>
          <a:xfrm>
            <a:off x="3723680" y="4543068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Algoritmo</a:t>
            </a:r>
            <a:endParaRPr lang="en-US" sz="1871" dirty="0"/>
          </a:p>
        </p:txBody>
      </p:sp>
      <p:sp>
        <p:nvSpPr>
          <p:cNvPr id="9" name="Text 6"/>
          <p:cNvSpPr/>
          <p:nvPr/>
        </p:nvSpPr>
        <p:spPr>
          <a:xfrm>
            <a:off x="2767727" y="4943713"/>
            <a:ext cx="4288274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algoritmo es una secuencia de pasos bien definidos que resuelven un problema específico. Es la base de la programación, ya que describe cómo se debe realizar una tarea.</a:t>
            </a:r>
            <a:endParaRPr lang="en-US" sz="1361" dirty="0"/>
          </a:p>
        </p:txBody>
      </p:sp>
      <p:sp>
        <p:nvSpPr>
          <p:cNvPr id="10" name="Shape 7"/>
          <p:cNvSpPr/>
          <p:nvPr/>
        </p:nvSpPr>
        <p:spPr>
          <a:xfrm>
            <a:off x="7120771" y="6633270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7237095" y="6685062"/>
            <a:ext cx="155972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r>
              <a:rPr lang="en-US" sz="2245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245" dirty="0"/>
          </a:p>
        </p:txBody>
      </p:sp>
      <p:sp>
        <p:nvSpPr>
          <p:cNvPr id="12" name="Text 9"/>
          <p:cNvSpPr/>
          <p:nvPr/>
        </p:nvSpPr>
        <p:spPr>
          <a:xfrm>
            <a:off x="6126956" y="7605236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Estructuras de control</a:t>
            </a:r>
            <a:endParaRPr lang="en-US" sz="1871" dirty="0"/>
          </a:p>
        </p:txBody>
      </p:sp>
      <p:sp>
        <p:nvSpPr>
          <p:cNvPr id="13" name="Text 10"/>
          <p:cNvSpPr/>
          <p:nvPr/>
        </p:nvSpPr>
        <p:spPr>
          <a:xfrm>
            <a:off x="5171003" y="8005882"/>
            <a:ext cx="4288274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estructuras de control son instrucciones que controlan el flujo de ejecución de un algoritmo. Permiten tomar decisiones, repetir acciones y controlar el orden de las operaciones.</a:t>
            </a:r>
            <a:endParaRPr lang="en-US" sz="1361" dirty="0"/>
          </a:p>
        </p:txBody>
      </p:sp>
      <p:sp>
        <p:nvSpPr>
          <p:cNvPr id="14" name="Shape 11"/>
          <p:cNvSpPr/>
          <p:nvPr/>
        </p:nvSpPr>
        <p:spPr>
          <a:xfrm>
            <a:off x="9524048" y="6633270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5" name="Text 12"/>
          <p:cNvSpPr/>
          <p:nvPr/>
        </p:nvSpPr>
        <p:spPr>
          <a:xfrm>
            <a:off x="9640491" y="6685062"/>
            <a:ext cx="155734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r>
              <a:rPr lang="en-US" sz="2245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245" dirty="0"/>
          </a:p>
        </p:txBody>
      </p:sp>
      <p:sp>
        <p:nvSpPr>
          <p:cNvPr id="16" name="Text 13"/>
          <p:cNvSpPr/>
          <p:nvPr/>
        </p:nvSpPr>
        <p:spPr>
          <a:xfrm>
            <a:off x="8530233" y="3488769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Ejemplos</a:t>
            </a:r>
            <a:endParaRPr lang="en-US" sz="1871" dirty="0"/>
          </a:p>
        </p:txBody>
      </p:sp>
      <p:sp>
        <p:nvSpPr>
          <p:cNvPr id="17" name="Text 14"/>
          <p:cNvSpPr/>
          <p:nvPr/>
        </p:nvSpPr>
        <p:spPr>
          <a:xfrm>
            <a:off x="7574280" y="3889415"/>
            <a:ext cx="428827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estructuras de control más comunes son:</a:t>
            </a:r>
            <a:endParaRPr lang="en-US" sz="1361" dirty="0"/>
          </a:p>
        </p:txBody>
      </p:sp>
      <p:sp>
        <p:nvSpPr>
          <p:cNvPr id="18" name="Text 15"/>
          <p:cNvSpPr/>
          <p:nvPr/>
        </p:nvSpPr>
        <p:spPr>
          <a:xfrm>
            <a:off x="7850624" y="4269581"/>
            <a:ext cx="401193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Sentencia IF: Ejecuta un bloque de código si se cumple una condición.</a:t>
            </a:r>
            <a:endParaRPr lang="en-US" sz="1361" dirty="0"/>
          </a:p>
        </p:txBody>
      </p:sp>
      <p:sp>
        <p:nvSpPr>
          <p:cNvPr id="19" name="Text 16"/>
          <p:cNvSpPr/>
          <p:nvPr/>
        </p:nvSpPr>
        <p:spPr>
          <a:xfrm>
            <a:off x="7850624" y="4883229"/>
            <a:ext cx="401193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Sentencia FOR: Repite un bloque de código un número determinado de veces.</a:t>
            </a:r>
            <a:endParaRPr lang="en-US" sz="1361" dirty="0"/>
          </a:p>
        </p:txBody>
      </p:sp>
      <p:sp>
        <p:nvSpPr>
          <p:cNvPr id="20" name="Text 17"/>
          <p:cNvSpPr/>
          <p:nvPr/>
        </p:nvSpPr>
        <p:spPr>
          <a:xfrm>
            <a:off x="7850624" y="5496878"/>
            <a:ext cx="401193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Sentencia WHILE: Repite un bloque de código mientras se cumple una condición.</a:t>
            </a:r>
            <a:endParaRPr lang="en-US" sz="136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1009888" y="634841"/>
            <a:ext cx="7122200" cy="7935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249"/>
              </a:lnSpc>
              <a:buNone/>
            </a:pPr>
            <a:r>
              <a:rPr lang="en-US" sz="4999" b="1" kern="0" spc="-10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Tipos de datos y variables</a:t>
            </a:r>
            <a:endParaRPr lang="en-US" sz="4999" dirty="0"/>
          </a:p>
        </p:txBody>
      </p:sp>
      <p:sp>
        <p:nvSpPr>
          <p:cNvPr id="5" name="Text 3"/>
          <p:cNvSpPr/>
          <p:nvPr/>
        </p:nvSpPr>
        <p:spPr>
          <a:xfrm>
            <a:off x="1009888" y="2005370"/>
            <a:ext cx="3174206" cy="3967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4"/>
              </a:lnSpc>
              <a:buNone/>
            </a:pPr>
            <a:r>
              <a:rPr lang="en-US" sz="2499" b="1" kern="0" spc="-5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Tipos de datos</a:t>
            </a:r>
            <a:endParaRPr lang="en-US" sz="2499" dirty="0"/>
          </a:p>
        </p:txBody>
      </p:sp>
      <p:sp>
        <p:nvSpPr>
          <p:cNvPr id="6" name="Text 4"/>
          <p:cNvSpPr/>
          <p:nvPr/>
        </p:nvSpPr>
        <p:spPr>
          <a:xfrm>
            <a:off x="1009888" y="2632829"/>
            <a:ext cx="3827502" cy="1477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08"/>
              </a:lnSpc>
              <a:buNone/>
            </a:pPr>
            <a:r>
              <a:rPr lang="en-US" sz="1818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tipos de datos determinan el tipo de información que puede contener una variable. Algunos tipos de datos comunes son:</a:t>
            </a:r>
            <a:endParaRPr lang="en-US" sz="1818" dirty="0"/>
          </a:p>
        </p:txBody>
      </p:sp>
      <p:sp>
        <p:nvSpPr>
          <p:cNvPr id="7" name="Text 5"/>
          <p:cNvSpPr/>
          <p:nvPr/>
        </p:nvSpPr>
        <p:spPr>
          <a:xfrm>
            <a:off x="1379101" y="4317921"/>
            <a:ext cx="3458289" cy="7386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08"/>
              </a:lnSpc>
              <a:buSzPct val="100000"/>
              <a:buChar char="•"/>
            </a:pPr>
            <a:r>
              <a:rPr lang="en-US" sz="1818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Entero: Números enteros, como 1, 2, 3.</a:t>
            </a:r>
            <a:endParaRPr lang="en-US" sz="1818" dirty="0"/>
          </a:p>
        </p:txBody>
      </p:sp>
      <p:sp>
        <p:nvSpPr>
          <p:cNvPr id="8" name="Text 6"/>
          <p:cNvSpPr/>
          <p:nvPr/>
        </p:nvSpPr>
        <p:spPr>
          <a:xfrm>
            <a:off x="1379101" y="5137309"/>
            <a:ext cx="3458289" cy="7386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08"/>
              </a:lnSpc>
              <a:buSzPct val="100000"/>
              <a:buChar char="•"/>
            </a:pPr>
            <a:r>
              <a:rPr lang="en-US" sz="1818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Decimal: Números con decimales, como 1.5, 2.75.</a:t>
            </a:r>
            <a:endParaRPr lang="en-US" sz="1818" dirty="0"/>
          </a:p>
        </p:txBody>
      </p:sp>
      <p:sp>
        <p:nvSpPr>
          <p:cNvPr id="9" name="Text 7"/>
          <p:cNvSpPr/>
          <p:nvPr/>
        </p:nvSpPr>
        <p:spPr>
          <a:xfrm>
            <a:off x="1379101" y="5956697"/>
            <a:ext cx="3458289" cy="7386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08"/>
              </a:lnSpc>
              <a:buSzPct val="100000"/>
              <a:buChar char="•"/>
            </a:pPr>
            <a:r>
              <a:rPr lang="en-US" sz="1818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Texto: Cadenas de caracteres, como "Hola" o "Programación".</a:t>
            </a:r>
            <a:endParaRPr lang="en-US" sz="1818" dirty="0"/>
          </a:p>
        </p:txBody>
      </p:sp>
      <p:sp>
        <p:nvSpPr>
          <p:cNvPr id="10" name="Text 8"/>
          <p:cNvSpPr/>
          <p:nvPr/>
        </p:nvSpPr>
        <p:spPr>
          <a:xfrm>
            <a:off x="1379101" y="6776085"/>
            <a:ext cx="3458289" cy="7386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908"/>
              </a:lnSpc>
              <a:buSzPct val="100000"/>
              <a:buChar char="•"/>
            </a:pPr>
            <a:r>
              <a:rPr lang="en-US" sz="1818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Booleano: Valores verdaderos o falsos, como True o False.</a:t>
            </a:r>
            <a:endParaRPr lang="en-US" sz="1818" dirty="0"/>
          </a:p>
        </p:txBody>
      </p:sp>
      <p:sp>
        <p:nvSpPr>
          <p:cNvPr id="11" name="Text 9"/>
          <p:cNvSpPr/>
          <p:nvPr/>
        </p:nvSpPr>
        <p:spPr>
          <a:xfrm>
            <a:off x="5408176" y="2005370"/>
            <a:ext cx="3174206" cy="3967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4"/>
              </a:lnSpc>
              <a:buNone/>
            </a:pPr>
            <a:r>
              <a:rPr lang="en-US" sz="2499" b="1" kern="0" spc="-5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Variables</a:t>
            </a:r>
            <a:endParaRPr lang="en-US" sz="2499" dirty="0"/>
          </a:p>
        </p:txBody>
      </p:sp>
      <p:sp>
        <p:nvSpPr>
          <p:cNvPr id="12" name="Text 10"/>
          <p:cNvSpPr/>
          <p:nvPr/>
        </p:nvSpPr>
        <p:spPr>
          <a:xfrm>
            <a:off x="5408176" y="2632829"/>
            <a:ext cx="3827502" cy="1477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08"/>
              </a:lnSpc>
              <a:buNone/>
            </a:pPr>
            <a:r>
              <a:rPr lang="en-US" sz="1818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variables son contenedores que almacenan datos de un tipo específico. Se les asigna un nombre para poder acceder a su contenido.</a:t>
            </a:r>
            <a:endParaRPr lang="en-US" sz="1818" dirty="0"/>
          </a:p>
        </p:txBody>
      </p:sp>
      <p:sp>
        <p:nvSpPr>
          <p:cNvPr id="13" name="Text 11"/>
          <p:cNvSpPr/>
          <p:nvPr/>
        </p:nvSpPr>
        <p:spPr>
          <a:xfrm>
            <a:off x="5408176" y="4317921"/>
            <a:ext cx="3827502" cy="1477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08"/>
              </a:lnSpc>
              <a:buNone/>
            </a:pPr>
            <a:r>
              <a:rPr lang="en-US" sz="1818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ejemplo, la variable "edad" podría almacenar un valor entero que representa la edad de una persona.</a:t>
            </a:r>
            <a:endParaRPr lang="en-US" sz="1818" dirty="0"/>
          </a:p>
        </p:txBody>
      </p:sp>
      <p:sp>
        <p:nvSpPr>
          <p:cNvPr id="14" name="Text 12"/>
          <p:cNvSpPr/>
          <p:nvPr/>
        </p:nvSpPr>
        <p:spPr>
          <a:xfrm>
            <a:off x="9806464" y="2005370"/>
            <a:ext cx="3658195" cy="3967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4"/>
              </a:lnSpc>
              <a:buNone/>
            </a:pPr>
            <a:r>
              <a:rPr lang="en-US" sz="2499" b="1" kern="0" spc="-5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Operaciones con variables</a:t>
            </a:r>
            <a:endParaRPr lang="en-US" sz="2499" dirty="0"/>
          </a:p>
        </p:txBody>
      </p:sp>
      <p:sp>
        <p:nvSpPr>
          <p:cNvPr id="15" name="Text 13"/>
          <p:cNvSpPr/>
          <p:nvPr/>
        </p:nvSpPr>
        <p:spPr>
          <a:xfrm>
            <a:off x="9806464" y="2632829"/>
            <a:ext cx="3827502" cy="22159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08"/>
              </a:lnSpc>
              <a:buNone/>
            </a:pPr>
            <a:r>
              <a:rPr lang="en-US" sz="1818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variables se pueden usar en operaciones matemáticas, lógicas y de comparación. Por ejemplo, se puede sumar el contenido de dos variables o comparar si una variable es mayor que otra.</a:t>
            </a:r>
            <a:endParaRPr lang="en-US" sz="181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25934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967" y="2635448"/>
            <a:ext cx="4874419" cy="594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78"/>
              </a:lnSpc>
              <a:buNone/>
            </a:pP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Funciones y subrutinas</a:t>
            </a:r>
            <a:endParaRPr lang="en-US" sz="374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67" y="3488769"/>
            <a:ext cx="864037" cy="13825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18203" y="3661529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Funciones</a:t>
            </a:r>
            <a:endParaRPr lang="en-US" sz="1871" dirty="0"/>
          </a:p>
        </p:txBody>
      </p:sp>
      <p:sp>
        <p:nvSpPr>
          <p:cNvPr id="8" name="Text 4"/>
          <p:cNvSpPr/>
          <p:nvPr/>
        </p:nvSpPr>
        <p:spPr>
          <a:xfrm>
            <a:off x="3718203" y="4062174"/>
            <a:ext cx="831711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funciones son bloques de código que realizan una tarea específica. Se les asigna un nombre y pueden recibir parámetros como entrada. Las funciones retornan un valor como salida.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967" y="4871323"/>
            <a:ext cx="864037" cy="13825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18203" y="5044083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Subrutinas</a:t>
            </a:r>
            <a:endParaRPr lang="en-US" sz="1871" dirty="0"/>
          </a:p>
        </p:txBody>
      </p:sp>
      <p:sp>
        <p:nvSpPr>
          <p:cNvPr id="11" name="Text 6"/>
          <p:cNvSpPr/>
          <p:nvPr/>
        </p:nvSpPr>
        <p:spPr>
          <a:xfrm>
            <a:off x="3718203" y="5444728"/>
            <a:ext cx="831711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subrutinas son similares a las funciones, pero no retornan un valor. Se usan para realizar tareas específicas dentro del programa principal.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6253877"/>
            <a:ext cx="864037" cy="169687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718203" y="6426637"/>
            <a:ext cx="4343638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Beneficios de usar funciones y subrutinas</a:t>
            </a:r>
            <a:endParaRPr lang="en-US" sz="1871" dirty="0"/>
          </a:p>
        </p:txBody>
      </p:sp>
      <p:sp>
        <p:nvSpPr>
          <p:cNvPr id="14" name="Text 8"/>
          <p:cNvSpPr/>
          <p:nvPr/>
        </p:nvSpPr>
        <p:spPr>
          <a:xfrm>
            <a:off x="3994547" y="6827282"/>
            <a:ext cx="804076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Reusabilidad: Se pueden reutilizar en diferentes partes del programa.</a:t>
            </a:r>
            <a:endParaRPr lang="en-US" sz="1361" dirty="0"/>
          </a:p>
        </p:txBody>
      </p:sp>
      <p:sp>
        <p:nvSpPr>
          <p:cNvPr id="15" name="Text 9"/>
          <p:cNvSpPr/>
          <p:nvPr/>
        </p:nvSpPr>
        <p:spPr>
          <a:xfrm>
            <a:off x="3994547" y="7164348"/>
            <a:ext cx="804076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Organización: Mejoran la organización y la legibilidad del código.</a:t>
            </a:r>
            <a:endParaRPr lang="en-US" sz="1361" dirty="0"/>
          </a:p>
        </p:txBody>
      </p:sp>
      <p:sp>
        <p:nvSpPr>
          <p:cNvPr id="16" name="Text 10"/>
          <p:cNvSpPr/>
          <p:nvPr/>
        </p:nvSpPr>
        <p:spPr>
          <a:xfrm>
            <a:off x="3994547" y="7501414"/>
            <a:ext cx="8040767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Modularidad: Permiten dividir el programa en partes más pequeñas y manejables.</a:t>
            </a:r>
            <a:endParaRPr lang="en-US" sz="136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81276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3024069" y="2635448"/>
            <a:ext cx="7010886" cy="4908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66"/>
              </a:lnSpc>
              <a:buNone/>
            </a:pP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</a:rPr>
              <a:t>Tipos de lenguajes de programación</a:t>
            </a:r>
          </a:p>
        </p:txBody>
      </p:sp>
      <p:sp>
        <p:nvSpPr>
          <p:cNvPr id="6" name="Text 3"/>
          <p:cNvSpPr/>
          <p:nvPr/>
        </p:nvSpPr>
        <p:spPr>
          <a:xfrm>
            <a:off x="3024068" y="3385542"/>
            <a:ext cx="8582144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Existen diferentes tipos de lenguajes de programación, cada uno con sus características y aplicaciones específicas. Algunos ejemplos son:</a:t>
            </a:r>
            <a:endParaRPr lang="en-US" sz="1361" dirty="0"/>
          </a:p>
        </p:txBody>
      </p:sp>
      <p:sp>
        <p:nvSpPr>
          <p:cNvPr id="7" name="Shape 4"/>
          <p:cNvSpPr/>
          <p:nvPr/>
        </p:nvSpPr>
        <p:spPr>
          <a:xfrm>
            <a:off x="3024068" y="4098488"/>
            <a:ext cx="8582144" cy="4239101"/>
          </a:xfrm>
          <a:prstGeom prst="roundRect">
            <a:avLst>
              <a:gd name="adj" fmla="val 73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Shape 5"/>
          <p:cNvSpPr/>
          <p:nvPr/>
        </p:nvSpPr>
        <p:spPr>
          <a:xfrm>
            <a:off x="3031688" y="4106108"/>
            <a:ext cx="8565952" cy="4817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6"/>
          <p:cNvSpPr/>
          <p:nvPr/>
        </p:nvSpPr>
        <p:spPr>
          <a:xfrm>
            <a:off x="3205401" y="4217313"/>
            <a:ext cx="2505670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Lenguaje</a:t>
            </a:r>
            <a:endParaRPr lang="en-US" sz="1361" dirty="0"/>
          </a:p>
        </p:txBody>
      </p:sp>
      <p:sp>
        <p:nvSpPr>
          <p:cNvPr id="10" name="Text 7"/>
          <p:cNvSpPr/>
          <p:nvPr/>
        </p:nvSpPr>
        <p:spPr>
          <a:xfrm>
            <a:off x="6064210" y="4217313"/>
            <a:ext cx="2501860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Descripción</a:t>
            </a:r>
            <a:endParaRPr lang="en-US" sz="1361" dirty="0"/>
          </a:p>
        </p:txBody>
      </p:sp>
      <p:sp>
        <p:nvSpPr>
          <p:cNvPr id="11" name="Text 8"/>
          <p:cNvSpPr/>
          <p:nvPr/>
        </p:nvSpPr>
        <p:spPr>
          <a:xfrm>
            <a:off x="8919210" y="4217313"/>
            <a:ext cx="2505670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Aplicaciones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3031688" y="4587835"/>
            <a:ext cx="8565952" cy="7410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0"/>
          <p:cNvSpPr/>
          <p:nvPr/>
        </p:nvSpPr>
        <p:spPr>
          <a:xfrm>
            <a:off x="3205401" y="4699040"/>
            <a:ext cx="2505670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</a:t>
            </a:r>
            <a:endParaRPr lang="en-US" sz="1361" dirty="0"/>
          </a:p>
        </p:txBody>
      </p:sp>
      <p:sp>
        <p:nvSpPr>
          <p:cNvPr id="14" name="Text 11"/>
          <p:cNvSpPr/>
          <p:nvPr/>
        </p:nvSpPr>
        <p:spPr>
          <a:xfrm>
            <a:off x="6064210" y="4699040"/>
            <a:ext cx="2501860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Lenguaje de alto nivel, versátil y fácil de aprender.</a:t>
            </a:r>
            <a:endParaRPr lang="en-US" sz="1361" dirty="0"/>
          </a:p>
        </p:txBody>
      </p:sp>
      <p:sp>
        <p:nvSpPr>
          <p:cNvPr id="15" name="Text 12"/>
          <p:cNvSpPr/>
          <p:nvPr/>
        </p:nvSpPr>
        <p:spPr>
          <a:xfrm>
            <a:off x="8919210" y="4699040"/>
            <a:ext cx="2505670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Ciencia de datos, aprendizaje automático, desarrollo web.</a:t>
            </a:r>
            <a:endParaRPr lang="en-US" sz="1361" dirty="0"/>
          </a:p>
        </p:txBody>
      </p:sp>
      <p:sp>
        <p:nvSpPr>
          <p:cNvPr id="16" name="Shape 13"/>
          <p:cNvSpPr/>
          <p:nvPr/>
        </p:nvSpPr>
        <p:spPr>
          <a:xfrm>
            <a:off x="3031688" y="5328880"/>
            <a:ext cx="8565952" cy="1000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4"/>
          <p:cNvSpPr/>
          <p:nvPr/>
        </p:nvSpPr>
        <p:spPr>
          <a:xfrm>
            <a:off x="3205401" y="5440085"/>
            <a:ext cx="2505670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</a:t>
            </a:r>
            <a:endParaRPr lang="en-US" sz="1361" dirty="0"/>
          </a:p>
        </p:txBody>
      </p:sp>
      <p:sp>
        <p:nvSpPr>
          <p:cNvPr id="18" name="Text 15"/>
          <p:cNvSpPr/>
          <p:nvPr/>
        </p:nvSpPr>
        <p:spPr>
          <a:xfrm>
            <a:off x="6064210" y="5440085"/>
            <a:ext cx="2501860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Lenguaje orientado a objetos, robusto y ampliamente utilizado.</a:t>
            </a:r>
            <a:endParaRPr lang="en-US" sz="1361" dirty="0"/>
          </a:p>
        </p:txBody>
      </p:sp>
      <p:sp>
        <p:nvSpPr>
          <p:cNvPr id="19" name="Text 16"/>
          <p:cNvSpPr/>
          <p:nvPr/>
        </p:nvSpPr>
        <p:spPr>
          <a:xfrm>
            <a:off x="8919210" y="5440085"/>
            <a:ext cx="2505670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Desarrollo de aplicaciones móviles, aplicaciones web y software empresarial.</a:t>
            </a:r>
            <a:endParaRPr lang="en-US" sz="1361" dirty="0"/>
          </a:p>
        </p:txBody>
      </p:sp>
      <p:sp>
        <p:nvSpPr>
          <p:cNvPr id="20" name="Shape 17"/>
          <p:cNvSpPr/>
          <p:nvPr/>
        </p:nvSpPr>
        <p:spPr>
          <a:xfrm>
            <a:off x="3031688" y="6329243"/>
            <a:ext cx="8565952" cy="1000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1" name="Text 18"/>
          <p:cNvSpPr/>
          <p:nvPr/>
        </p:nvSpPr>
        <p:spPr>
          <a:xfrm>
            <a:off x="3205401" y="6440448"/>
            <a:ext cx="2505670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JavaScript</a:t>
            </a:r>
            <a:endParaRPr lang="en-US" sz="1361" dirty="0"/>
          </a:p>
        </p:txBody>
      </p:sp>
      <p:sp>
        <p:nvSpPr>
          <p:cNvPr id="22" name="Text 19"/>
          <p:cNvSpPr/>
          <p:nvPr/>
        </p:nvSpPr>
        <p:spPr>
          <a:xfrm>
            <a:off x="6064210" y="6440448"/>
            <a:ext cx="2501860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Lenguaje para desarrollo web, que permite la interactividad en páginas web.</a:t>
            </a:r>
            <a:endParaRPr lang="en-US" sz="1361" dirty="0"/>
          </a:p>
        </p:txBody>
      </p:sp>
      <p:sp>
        <p:nvSpPr>
          <p:cNvPr id="23" name="Text 20"/>
          <p:cNvSpPr/>
          <p:nvPr/>
        </p:nvSpPr>
        <p:spPr>
          <a:xfrm>
            <a:off x="8919210" y="6440448"/>
            <a:ext cx="2505670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Desarrollo web frontend, desarrollo de juegos, aplicaciones móviles.</a:t>
            </a:r>
            <a:endParaRPr lang="en-US" sz="1361" dirty="0"/>
          </a:p>
        </p:txBody>
      </p:sp>
      <p:sp>
        <p:nvSpPr>
          <p:cNvPr id="24" name="Shape 21"/>
          <p:cNvSpPr/>
          <p:nvPr/>
        </p:nvSpPr>
        <p:spPr>
          <a:xfrm>
            <a:off x="3031688" y="7329607"/>
            <a:ext cx="8565952" cy="1000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5" name="Text 22"/>
          <p:cNvSpPr/>
          <p:nvPr/>
        </p:nvSpPr>
        <p:spPr>
          <a:xfrm>
            <a:off x="3205401" y="7440811"/>
            <a:ext cx="2505670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C++</a:t>
            </a:r>
            <a:endParaRPr lang="en-US" sz="1361" dirty="0"/>
          </a:p>
        </p:txBody>
      </p:sp>
      <p:sp>
        <p:nvSpPr>
          <p:cNvPr id="26" name="Text 23"/>
          <p:cNvSpPr/>
          <p:nvPr/>
        </p:nvSpPr>
        <p:spPr>
          <a:xfrm>
            <a:off x="6064210" y="7440811"/>
            <a:ext cx="2501860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Lenguaje de alto rendimiento, usado para desarrollo de sistemas y juegos.</a:t>
            </a:r>
            <a:endParaRPr lang="en-US" sz="1361" dirty="0"/>
          </a:p>
        </p:txBody>
      </p:sp>
      <p:sp>
        <p:nvSpPr>
          <p:cNvPr id="27" name="Text 24"/>
          <p:cNvSpPr/>
          <p:nvPr/>
        </p:nvSpPr>
        <p:spPr>
          <a:xfrm>
            <a:off x="8919210" y="7440811"/>
            <a:ext cx="2505670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Desarrollo de juegos, desarrollo de sistemas operativos, aplicaciones de alto rendimiento.</a:t>
            </a:r>
            <a:endParaRPr lang="en-US" sz="136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257306"/>
            <a:ext cx="5054322" cy="37149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1188363"/>
            <a:ext cx="5777270" cy="594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78"/>
              </a:lnSpc>
              <a:buNone/>
            </a:pP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Lenguajes de programación</a:t>
            </a:r>
            <a:endParaRPr lang="en-US" sz="3742" dirty="0"/>
          </a:p>
        </p:txBody>
      </p:sp>
      <p:sp>
        <p:nvSpPr>
          <p:cNvPr id="7" name="Shape 3"/>
          <p:cNvSpPr/>
          <p:nvPr/>
        </p:nvSpPr>
        <p:spPr>
          <a:xfrm>
            <a:off x="604837" y="2041684"/>
            <a:ext cx="7934325" cy="4999434"/>
          </a:xfrm>
          <a:prstGeom prst="roundRect">
            <a:avLst>
              <a:gd name="adj" fmla="val 14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Shape 4"/>
          <p:cNvSpPr/>
          <p:nvPr/>
        </p:nvSpPr>
        <p:spPr>
          <a:xfrm>
            <a:off x="612458" y="2049304"/>
            <a:ext cx="7919085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5"/>
          <p:cNvSpPr/>
          <p:nvPr/>
        </p:nvSpPr>
        <p:spPr>
          <a:xfrm>
            <a:off x="785217" y="2160508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Nombre</a:t>
            </a:r>
            <a:endParaRPr lang="en-US" sz="1361" dirty="0"/>
          </a:p>
        </p:txBody>
      </p:sp>
      <p:sp>
        <p:nvSpPr>
          <p:cNvPr id="10" name="Text 6"/>
          <p:cNvSpPr/>
          <p:nvPr/>
        </p:nvSpPr>
        <p:spPr>
          <a:xfrm>
            <a:off x="4748570" y="2160508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Descripción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12458" y="2548295"/>
            <a:ext cx="7919085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8"/>
          <p:cNvSpPr/>
          <p:nvPr/>
        </p:nvSpPr>
        <p:spPr>
          <a:xfrm>
            <a:off x="785217" y="2659499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361" dirty="0"/>
          </a:p>
        </p:txBody>
      </p:sp>
      <p:sp>
        <p:nvSpPr>
          <p:cNvPr id="13" name="Text 9"/>
          <p:cNvSpPr/>
          <p:nvPr/>
        </p:nvSpPr>
        <p:spPr>
          <a:xfrm>
            <a:off x="4748570" y="2659499"/>
            <a:ext cx="361021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lenguaje de programación versátil y de fácil aprendizaje. Ideal para aplicaciones web, análisis de datos, aprendizaje automático e inteligencia artificial.</a:t>
            </a:r>
            <a:endParaRPr lang="en-US" sz="1361" dirty="0"/>
          </a:p>
        </p:txBody>
      </p:sp>
      <p:sp>
        <p:nvSpPr>
          <p:cNvPr id="14" name="Shape 10"/>
          <p:cNvSpPr/>
          <p:nvPr/>
        </p:nvSpPr>
        <p:spPr>
          <a:xfrm>
            <a:off x="612458" y="3877032"/>
            <a:ext cx="7919085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Text 11"/>
          <p:cNvSpPr/>
          <p:nvPr/>
        </p:nvSpPr>
        <p:spPr>
          <a:xfrm>
            <a:off x="785217" y="3988237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</a:t>
            </a:r>
            <a:endParaRPr lang="en-US" sz="1361" dirty="0"/>
          </a:p>
        </p:txBody>
      </p:sp>
      <p:sp>
        <p:nvSpPr>
          <p:cNvPr id="16" name="Text 12"/>
          <p:cNvSpPr/>
          <p:nvPr/>
        </p:nvSpPr>
        <p:spPr>
          <a:xfrm>
            <a:off x="4748570" y="3988237"/>
            <a:ext cx="3610213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lenguaje del web, utilizado para crear sitios web interactivos, aplicaciones web y juegos.</a:t>
            </a:r>
            <a:endParaRPr lang="en-US" sz="1361" dirty="0"/>
          </a:p>
        </p:txBody>
      </p:sp>
      <p:sp>
        <p:nvSpPr>
          <p:cNvPr id="17" name="Shape 13"/>
          <p:cNvSpPr/>
          <p:nvPr/>
        </p:nvSpPr>
        <p:spPr>
          <a:xfrm>
            <a:off x="612458" y="4652605"/>
            <a:ext cx="7919085" cy="1052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8" name="Text 14"/>
          <p:cNvSpPr/>
          <p:nvPr/>
        </p:nvSpPr>
        <p:spPr>
          <a:xfrm>
            <a:off x="785217" y="4763810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</a:t>
            </a:r>
            <a:endParaRPr lang="en-US" sz="1361" dirty="0"/>
          </a:p>
        </p:txBody>
      </p:sp>
      <p:sp>
        <p:nvSpPr>
          <p:cNvPr id="19" name="Text 15"/>
          <p:cNvSpPr/>
          <p:nvPr/>
        </p:nvSpPr>
        <p:spPr>
          <a:xfrm>
            <a:off x="4748570" y="4763810"/>
            <a:ext cx="361021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lenguaje de programación orientado a objetos, conocido por su portabilidad y su uso en aplicaciones empresariales y móviles.</a:t>
            </a:r>
            <a:endParaRPr lang="en-US" sz="1361" dirty="0"/>
          </a:p>
        </p:txBody>
      </p:sp>
      <p:sp>
        <p:nvSpPr>
          <p:cNvPr id="20" name="Shape 16"/>
          <p:cNvSpPr/>
          <p:nvPr/>
        </p:nvSpPr>
        <p:spPr>
          <a:xfrm>
            <a:off x="612458" y="5704761"/>
            <a:ext cx="7919085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1" name="Text 17"/>
          <p:cNvSpPr/>
          <p:nvPr/>
        </p:nvSpPr>
        <p:spPr>
          <a:xfrm>
            <a:off x="785217" y="5815965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C++</a:t>
            </a:r>
            <a:endParaRPr lang="en-US" sz="1361" dirty="0"/>
          </a:p>
        </p:txBody>
      </p:sp>
      <p:sp>
        <p:nvSpPr>
          <p:cNvPr id="22" name="Text 18"/>
          <p:cNvSpPr/>
          <p:nvPr/>
        </p:nvSpPr>
        <p:spPr>
          <a:xfrm>
            <a:off x="4748570" y="5815965"/>
            <a:ext cx="361021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lenguaje de programación potente y de alto rendimiento, utilizado para el desarrollo de sistemas operativos, juegos y aplicaciones que requieren un alto nivel de control.</a:t>
            </a:r>
            <a:endParaRPr lang="en-US" sz="136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0187107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18710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3233976"/>
            <a:ext cx="5054322" cy="37191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7934325" cy="1188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78"/>
              </a:lnSpc>
              <a:buNone/>
            </a:pP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Ejemplos de lenguajes de programación</a:t>
            </a:r>
            <a:endParaRPr lang="en-US" sz="37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922621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837" y="2527340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Python</a:t>
            </a:r>
            <a:endParaRPr lang="en-US" sz="1871" dirty="0"/>
          </a:p>
        </p:txBody>
      </p:sp>
      <p:sp>
        <p:nvSpPr>
          <p:cNvPr id="9" name="Text 4"/>
          <p:cNvSpPr/>
          <p:nvPr/>
        </p:nvSpPr>
        <p:spPr>
          <a:xfrm>
            <a:off x="604837" y="292798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lenguaje de programación versátil, conocido por su sintaxis simple y su enfoque en la legibilidad. Es ideal para aplicaciones web, análisis de datos, aprendizaje automático e inteligencia artificial.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999548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837" y="4604266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JavaScript</a:t>
            </a:r>
            <a:endParaRPr lang="en-US" sz="1871" dirty="0"/>
          </a:p>
        </p:txBody>
      </p:sp>
      <p:sp>
        <p:nvSpPr>
          <p:cNvPr id="12" name="Text 6"/>
          <p:cNvSpPr/>
          <p:nvPr/>
        </p:nvSpPr>
        <p:spPr>
          <a:xfrm>
            <a:off x="604837" y="5004911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lenguaje de la web, utilizado para crear sitios web interactivos, aplicaciones web y juegos. Permite agregar dinamismo y interactividad a las páginas web.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076474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837" y="6681192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Java</a:t>
            </a:r>
            <a:endParaRPr lang="en-US" sz="1871" dirty="0"/>
          </a:p>
        </p:txBody>
      </p:sp>
      <p:sp>
        <p:nvSpPr>
          <p:cNvPr id="15" name="Text 8"/>
          <p:cNvSpPr/>
          <p:nvPr/>
        </p:nvSpPr>
        <p:spPr>
          <a:xfrm>
            <a:off x="604837" y="708183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lenguaje de programación orientado a objetos, conocido por su portabilidad y su uso en aplicaciones empresariales y móviles.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8153400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4837" y="8758118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C++</a:t>
            </a:r>
            <a:endParaRPr lang="en-US" sz="1871" dirty="0"/>
          </a:p>
        </p:txBody>
      </p:sp>
      <p:sp>
        <p:nvSpPr>
          <p:cNvPr id="18" name="Text 10"/>
          <p:cNvSpPr/>
          <p:nvPr/>
        </p:nvSpPr>
        <p:spPr>
          <a:xfrm>
            <a:off x="604837" y="915876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lenguaje de programación potente y de alto rendimiento, utilizado para el desarrollo de sistemas operativos, juegos y aplicaciones que requieren un alto nivel de control.</a:t>
            </a:r>
            <a:endParaRPr lang="en-US" sz="136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31854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837724" y="658178"/>
            <a:ext cx="9467255" cy="822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79"/>
              </a:lnSpc>
              <a:buNone/>
            </a:pPr>
            <a:r>
              <a:rPr lang="en-US" sz="5183" b="1" kern="0" spc="-104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Aplicaciones de la programación</a:t>
            </a:r>
            <a:endParaRPr lang="en-US" sz="518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959531"/>
            <a:ext cx="4078962" cy="25209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724" y="4779526"/>
            <a:ext cx="3291007" cy="411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39"/>
              </a:lnSpc>
              <a:buNone/>
            </a:pPr>
            <a:r>
              <a:rPr lang="en-US" sz="2591" b="1" kern="0" spc="-52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Desarrollo Web</a:t>
            </a:r>
            <a:endParaRPr lang="en-US" sz="2591" dirty="0"/>
          </a:p>
        </p:txBody>
      </p:sp>
      <p:sp>
        <p:nvSpPr>
          <p:cNvPr id="7" name="Text 4"/>
          <p:cNvSpPr/>
          <p:nvPr/>
        </p:nvSpPr>
        <p:spPr>
          <a:xfrm>
            <a:off x="837724" y="5334476"/>
            <a:ext cx="4078962" cy="1914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5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programación es esencial para crear sitios web interactivos, aplicaciones web, plataformas de comercio electrónico y una variedad de servicios en línea.</a:t>
            </a:r>
            <a:endParaRPr lang="en-US" sz="188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1959531"/>
            <a:ext cx="4078962" cy="25209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75659" y="4779526"/>
            <a:ext cx="4078962" cy="822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39"/>
              </a:lnSpc>
              <a:buNone/>
            </a:pPr>
            <a:r>
              <a:rPr lang="en-US" sz="2591" b="1" kern="0" spc="-52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Desarrollo de aplicaciones móviles</a:t>
            </a:r>
            <a:endParaRPr lang="en-US" sz="2591" dirty="0"/>
          </a:p>
        </p:txBody>
      </p:sp>
      <p:sp>
        <p:nvSpPr>
          <p:cNvPr id="10" name="Text 6"/>
          <p:cNvSpPr/>
          <p:nvPr/>
        </p:nvSpPr>
        <p:spPr>
          <a:xfrm>
            <a:off x="5275659" y="5745837"/>
            <a:ext cx="4078962" cy="1914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5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la programación, se crean aplicaciones móviles para teléfonos inteligentes y tabletas, abarcando áreas como juegos, redes sociales, compras y entretenimiento.</a:t>
            </a:r>
            <a:endParaRPr lang="en-US" sz="188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1959531"/>
            <a:ext cx="4079081" cy="25210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3595" y="4779645"/>
            <a:ext cx="3291007" cy="411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39"/>
              </a:lnSpc>
              <a:buNone/>
            </a:pPr>
            <a:r>
              <a:rPr lang="en-US" sz="2591" b="1" kern="0" spc="-52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Desarrollo de juegos</a:t>
            </a:r>
            <a:endParaRPr lang="en-US" sz="2591" dirty="0"/>
          </a:p>
        </p:txBody>
      </p:sp>
      <p:sp>
        <p:nvSpPr>
          <p:cNvPr id="13" name="Text 8"/>
          <p:cNvSpPr/>
          <p:nvPr/>
        </p:nvSpPr>
        <p:spPr>
          <a:xfrm>
            <a:off x="9713595" y="5334595"/>
            <a:ext cx="4079081" cy="15316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5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programación es crucial para crear juegos de computadora y videojuegos, desde juegos simples hasta títulos complejos de AAA.</a:t>
            </a:r>
            <a:endParaRPr lang="en-US" sz="188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941260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3024068" y="475178"/>
            <a:ext cx="6608683" cy="4908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66"/>
              </a:lnSpc>
              <a:buNone/>
            </a:pPr>
            <a:r>
              <a:rPr lang="en-US" sz="5183" b="1" kern="0" spc="-104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</a:rPr>
              <a:t>Aplicaciones de la programación</a:t>
            </a:r>
          </a:p>
        </p:txBody>
      </p:sp>
      <p:sp>
        <p:nvSpPr>
          <p:cNvPr id="5" name="Text 3"/>
          <p:cNvSpPr/>
          <p:nvPr/>
        </p:nvSpPr>
        <p:spPr>
          <a:xfrm>
            <a:off x="3024068" y="1311712"/>
            <a:ext cx="8582144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programación tiene aplicaciones en casi todos los aspectos de nuestra vida, desde los dispositivos que usamos hasta los servicios que consumimos. Algunos ejemplos de aplicaciones de la programación incluyen:</a:t>
            </a:r>
            <a:endParaRPr lang="en-US" sz="136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68" y="2024658"/>
            <a:ext cx="864037" cy="13825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147304" y="2197418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Desarrollo web</a:t>
            </a:r>
            <a:endParaRPr lang="en-US" sz="1546" dirty="0"/>
          </a:p>
        </p:txBody>
      </p:sp>
      <p:sp>
        <p:nvSpPr>
          <p:cNvPr id="8" name="Text 5"/>
          <p:cNvSpPr/>
          <p:nvPr/>
        </p:nvSpPr>
        <p:spPr>
          <a:xfrm>
            <a:off x="4147304" y="2546390"/>
            <a:ext cx="7458908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Crear sitios web, aplicaciones web y plataformas online.</a:t>
            </a:r>
            <a:endParaRPr lang="en-US" sz="136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068" y="3407212"/>
            <a:ext cx="864037" cy="13825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147304" y="3579971"/>
            <a:ext cx="3489722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Desarrollo de aplicaciones móviles</a:t>
            </a:r>
            <a:endParaRPr lang="en-US" sz="1546" dirty="0"/>
          </a:p>
        </p:txBody>
      </p:sp>
      <p:sp>
        <p:nvSpPr>
          <p:cNvPr id="11" name="Text 7"/>
          <p:cNvSpPr/>
          <p:nvPr/>
        </p:nvSpPr>
        <p:spPr>
          <a:xfrm>
            <a:off x="4147304" y="3928943"/>
            <a:ext cx="7458908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Crear aplicaciones para teléfonos inteligentes y tablets.</a:t>
            </a:r>
            <a:endParaRPr lang="en-US" sz="1361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068" y="4789765"/>
            <a:ext cx="864037" cy="138255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147304" y="4962525"/>
            <a:ext cx="4293513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Ciencia de datos y aprendizaje automático</a:t>
            </a:r>
            <a:endParaRPr lang="en-US" sz="1546" dirty="0"/>
          </a:p>
        </p:txBody>
      </p:sp>
      <p:sp>
        <p:nvSpPr>
          <p:cNvPr id="14" name="Text 9"/>
          <p:cNvSpPr/>
          <p:nvPr/>
        </p:nvSpPr>
        <p:spPr>
          <a:xfrm>
            <a:off x="4147304" y="5311497"/>
            <a:ext cx="7458908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Analizar datos, crear modelos predictivos y desarrollar sistemas inteligentes.</a:t>
            </a:r>
            <a:endParaRPr lang="en-US" sz="1361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068" y="6172319"/>
            <a:ext cx="864037" cy="138255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147304" y="6345079"/>
            <a:ext cx="319944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Robótica e inteligencia artificial</a:t>
            </a:r>
            <a:endParaRPr lang="en-US" sz="1546" dirty="0"/>
          </a:p>
        </p:txBody>
      </p:sp>
      <p:sp>
        <p:nvSpPr>
          <p:cNvPr id="17" name="Text 11"/>
          <p:cNvSpPr/>
          <p:nvPr/>
        </p:nvSpPr>
        <p:spPr>
          <a:xfrm>
            <a:off x="4147304" y="6694051"/>
            <a:ext cx="7458908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Controlar robots, desarrollar sistemas de IA y automatizar tareas complejas.</a:t>
            </a:r>
            <a:endParaRPr lang="en-US" sz="1361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068" y="7554873"/>
            <a:ext cx="864037" cy="138255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147304" y="7727633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Ciberseguridad</a:t>
            </a:r>
            <a:endParaRPr lang="en-US" sz="1546" dirty="0"/>
          </a:p>
        </p:txBody>
      </p:sp>
      <p:sp>
        <p:nvSpPr>
          <p:cNvPr id="20" name="Text 13"/>
          <p:cNvSpPr/>
          <p:nvPr/>
        </p:nvSpPr>
        <p:spPr>
          <a:xfrm>
            <a:off x="4147304" y="8076605"/>
            <a:ext cx="7458908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Proteger sistemas informáticos, redes y datos de amenazas cibernéticas.</a:t>
            </a:r>
            <a:endParaRPr lang="en-US" sz="136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957083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957083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601516"/>
            <a:ext cx="5054322" cy="43678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7934325" cy="981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66"/>
              </a:lnSpc>
              <a:buNone/>
            </a:pP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</a:rPr>
              <a:t>Importancia de la programación en la </a:t>
            </a:r>
            <a:r>
              <a:rPr lang="en-US" sz="3742" b="1" kern="0" spc="-75" dirty="0" err="1">
                <a:solidFill>
                  <a:srgbClr val="F95F88"/>
                </a:solidFill>
                <a:latin typeface="Petrona" pitchFamily="34" charset="0"/>
                <a:ea typeface="Petrona" pitchFamily="34" charset="-122"/>
              </a:rPr>
              <a:t>actualidad</a:t>
            </a:r>
            <a:endParaRPr lang="en-US" sz="3742" b="1" kern="0" spc="-75" dirty="0">
              <a:solidFill>
                <a:srgbClr val="F95F88"/>
              </a:solidFill>
              <a:latin typeface="Petrona" pitchFamily="34" charset="0"/>
              <a:ea typeface="Petrona" pitchFamily="34" charset="-122"/>
            </a:endParaRPr>
          </a:p>
        </p:txBody>
      </p:sp>
      <p:sp>
        <p:nvSpPr>
          <p:cNvPr id="7" name="Text 3"/>
          <p:cNvSpPr/>
          <p:nvPr/>
        </p:nvSpPr>
        <p:spPr>
          <a:xfrm>
            <a:off x="604837" y="1716167"/>
            <a:ext cx="7934325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programación es cada vez más importante en la era digital. El mundo se está volviendo cada vez más automatizado y conectado, y la programación es la clave para impulsar esta transformación. La programación es esencial para:</a:t>
            </a:r>
            <a:endParaRPr lang="en-US" sz="136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2688431"/>
            <a:ext cx="431959" cy="4319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4837" y="3293150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Innovación</a:t>
            </a:r>
            <a:endParaRPr lang="en-US" sz="1546" dirty="0"/>
          </a:p>
        </p:txBody>
      </p:sp>
      <p:sp>
        <p:nvSpPr>
          <p:cNvPr id="10" name="Text 5"/>
          <p:cNvSpPr/>
          <p:nvPr/>
        </p:nvSpPr>
        <p:spPr>
          <a:xfrm>
            <a:off x="604837" y="3642122"/>
            <a:ext cx="7934325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Crear nuevas soluciones y tecnologías para mejorar la vida humana.</a:t>
            </a:r>
            <a:endParaRPr lang="en-US" sz="1361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419838"/>
            <a:ext cx="431959" cy="4319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4837" y="5024557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Automatización</a:t>
            </a:r>
            <a:endParaRPr lang="en-US" sz="1546" dirty="0"/>
          </a:p>
        </p:txBody>
      </p:sp>
      <p:sp>
        <p:nvSpPr>
          <p:cNvPr id="13" name="Text 7"/>
          <p:cNvSpPr/>
          <p:nvPr/>
        </p:nvSpPr>
        <p:spPr>
          <a:xfrm>
            <a:off x="604837" y="5373529"/>
            <a:ext cx="7934325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Optimizar procesos, reducir errores humanos y aumentar la eficiencia.</a:t>
            </a:r>
            <a:endParaRPr lang="en-US" sz="136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151245"/>
            <a:ext cx="431959" cy="43195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4837" y="6755963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Conectividad</a:t>
            </a:r>
            <a:endParaRPr lang="en-US" sz="1546" dirty="0"/>
          </a:p>
        </p:txBody>
      </p:sp>
      <p:sp>
        <p:nvSpPr>
          <p:cNvPr id="16" name="Text 9"/>
          <p:cNvSpPr/>
          <p:nvPr/>
        </p:nvSpPr>
        <p:spPr>
          <a:xfrm>
            <a:off x="604837" y="7104936"/>
            <a:ext cx="7934325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Crear plataformas y servicios que conecten a las personas y la información.</a:t>
            </a:r>
            <a:endParaRPr lang="en-US" sz="1361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7882652"/>
            <a:ext cx="431959" cy="43195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04837" y="8487370"/>
            <a:ext cx="2494240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Oportunidades laborales</a:t>
            </a:r>
            <a:endParaRPr lang="en-US" sz="1546" dirty="0"/>
          </a:p>
        </p:txBody>
      </p:sp>
      <p:sp>
        <p:nvSpPr>
          <p:cNvPr id="19" name="Text 11"/>
          <p:cNvSpPr/>
          <p:nvPr/>
        </p:nvSpPr>
        <p:spPr>
          <a:xfrm>
            <a:off x="604837" y="8836343"/>
            <a:ext cx="7934325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Ofrece una gran demanda de profesionales calificados en el mercado laboral.</a:t>
            </a:r>
            <a:endParaRPr lang="en-US" sz="136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389977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38997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98" y="2366962"/>
            <a:ext cx="5054203" cy="36559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7934325" cy="1188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78"/>
              </a:lnSpc>
              <a:buNone/>
            </a:pP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Importancia de la programación en la actualidad</a:t>
            </a:r>
            <a:endParaRPr lang="en-US" sz="3742" dirty="0"/>
          </a:p>
        </p:txBody>
      </p:sp>
      <p:sp>
        <p:nvSpPr>
          <p:cNvPr id="7" name="Shape 3"/>
          <p:cNvSpPr/>
          <p:nvPr/>
        </p:nvSpPr>
        <p:spPr>
          <a:xfrm>
            <a:off x="669667" y="2116931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4"/>
          <p:cNvSpPr/>
          <p:nvPr/>
        </p:nvSpPr>
        <p:spPr>
          <a:xfrm>
            <a:off x="805875" y="2168723"/>
            <a:ext cx="116324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r>
              <a:rPr lang="en-US" sz="2245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245" dirty="0"/>
          </a:p>
        </p:txBody>
      </p:sp>
      <p:sp>
        <p:nvSpPr>
          <p:cNvPr id="9" name="Text 5"/>
          <p:cNvSpPr/>
          <p:nvPr/>
        </p:nvSpPr>
        <p:spPr>
          <a:xfrm>
            <a:off x="1814513" y="2095381"/>
            <a:ext cx="2435423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Innovación tecnológica</a:t>
            </a:r>
            <a:endParaRPr lang="en-US" sz="1871" dirty="0"/>
          </a:p>
        </p:txBody>
      </p:sp>
      <p:sp>
        <p:nvSpPr>
          <p:cNvPr id="10" name="Text 6"/>
          <p:cNvSpPr/>
          <p:nvPr/>
        </p:nvSpPr>
        <p:spPr>
          <a:xfrm>
            <a:off x="1814513" y="2496026"/>
            <a:ext cx="6724650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programación es el motor de la innovación tecnológica. Permite crear soluciones a los problemas del mundo real, desde la automatización de tareas hasta la creación de nuevos sistemas de comunicación.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69667" y="3865602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Text 8"/>
          <p:cNvSpPr/>
          <p:nvPr/>
        </p:nvSpPr>
        <p:spPr>
          <a:xfrm>
            <a:off x="785991" y="3917394"/>
            <a:ext cx="155972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r>
              <a:rPr lang="en-US" sz="2245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245" dirty="0"/>
          </a:p>
        </p:txBody>
      </p:sp>
      <p:sp>
        <p:nvSpPr>
          <p:cNvPr id="13" name="Text 9"/>
          <p:cNvSpPr/>
          <p:nvPr/>
        </p:nvSpPr>
        <p:spPr>
          <a:xfrm>
            <a:off x="1814513" y="3844052"/>
            <a:ext cx="2506385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Crecimiento económico</a:t>
            </a:r>
            <a:endParaRPr lang="en-US" sz="1871" dirty="0"/>
          </a:p>
        </p:txBody>
      </p:sp>
      <p:sp>
        <p:nvSpPr>
          <p:cNvPr id="14" name="Text 10"/>
          <p:cNvSpPr/>
          <p:nvPr/>
        </p:nvSpPr>
        <p:spPr>
          <a:xfrm>
            <a:off x="1814513" y="4244697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industria de la tecnología y la información es una de las más dinámicas y de rápido crecimiento. Los programadores son altamente demandados y bien remunerados.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669667" y="5337691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Text 12"/>
          <p:cNvSpPr/>
          <p:nvPr/>
        </p:nvSpPr>
        <p:spPr>
          <a:xfrm>
            <a:off x="786110" y="5389483"/>
            <a:ext cx="155734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r>
              <a:rPr lang="en-US" sz="2245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245" dirty="0"/>
          </a:p>
        </p:txBody>
      </p:sp>
      <p:sp>
        <p:nvSpPr>
          <p:cNvPr id="17" name="Text 13"/>
          <p:cNvSpPr/>
          <p:nvPr/>
        </p:nvSpPr>
        <p:spPr>
          <a:xfrm>
            <a:off x="1814513" y="5316141"/>
            <a:ext cx="262901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Resolución de problemas</a:t>
            </a:r>
            <a:endParaRPr lang="en-US" sz="1871" dirty="0"/>
          </a:p>
        </p:txBody>
      </p:sp>
      <p:sp>
        <p:nvSpPr>
          <p:cNvPr id="18" name="Text 14"/>
          <p:cNvSpPr/>
          <p:nvPr/>
        </p:nvSpPr>
        <p:spPr>
          <a:xfrm>
            <a:off x="1814513" y="5716786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programación desarrolla habilidades de pensamiento crítico, lógica y resolución de problemas. Es una habilidad valiosa en cualquier campo profesional.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669667" y="6809780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0" name="Text 16"/>
          <p:cNvSpPr/>
          <p:nvPr/>
        </p:nvSpPr>
        <p:spPr>
          <a:xfrm>
            <a:off x="790039" y="6861572"/>
            <a:ext cx="147995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r>
              <a:rPr lang="en-US" sz="2245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245" dirty="0"/>
          </a:p>
        </p:txBody>
      </p:sp>
      <p:sp>
        <p:nvSpPr>
          <p:cNvPr id="21" name="Text 17"/>
          <p:cNvSpPr/>
          <p:nvPr/>
        </p:nvSpPr>
        <p:spPr>
          <a:xfrm>
            <a:off x="1814513" y="6788229"/>
            <a:ext cx="2474833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Creatividad y expresión</a:t>
            </a:r>
            <a:endParaRPr lang="en-US" sz="1871" dirty="0"/>
          </a:p>
        </p:txBody>
      </p:sp>
      <p:sp>
        <p:nvSpPr>
          <p:cNvPr id="22" name="Text 18"/>
          <p:cNvSpPr/>
          <p:nvPr/>
        </p:nvSpPr>
        <p:spPr>
          <a:xfrm>
            <a:off x="1814513" y="7188875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programación es una forma de expresión creativa. Permite a las personas dar vida a sus ideas y construir nuevas realidades digitales.</a:t>
            </a:r>
            <a:endParaRPr lang="en-US" sz="136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8D6F8-AF08-B0DC-DFEC-3E2DAAA5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98" y="1745562"/>
            <a:ext cx="3896524" cy="586772"/>
          </a:xfrm>
        </p:spPr>
        <p:txBody>
          <a:bodyPr>
            <a:normAutofit fontScale="90000"/>
          </a:bodyPr>
          <a:lstStyle/>
          <a:p>
            <a:r>
              <a:rPr lang="es-CO" sz="4800" b="1" kern="100" dirty="0">
                <a:solidFill>
                  <a:srgbClr val="3C63AB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Sesión 1:</a:t>
            </a:r>
            <a:br>
              <a:rPr lang="es-CO" sz="2160" kern="100" dirty="0">
                <a:solidFill>
                  <a:srgbClr val="375FA9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180BBB-686E-A721-F08B-4859436E9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498" y="2332334"/>
            <a:ext cx="9144000" cy="2124460"/>
          </a:xfrm>
        </p:spPr>
        <p:txBody>
          <a:bodyPr>
            <a:no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s-CO" sz="6480" b="1" dirty="0">
                <a:solidFill>
                  <a:srgbClr val="E83263"/>
                </a:solidFill>
                <a:latin typeface="Arial-BoldMT"/>
                <a:ea typeface="+mj-ea"/>
                <a:cs typeface="+mj-cs"/>
              </a:rPr>
              <a:t>Fundamentos de Programación y HTML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66E6E7-05DD-D60A-4FF0-62FDB1797031}"/>
              </a:ext>
            </a:extLst>
          </p:cNvPr>
          <p:cNvSpPr txBox="1"/>
          <p:nvPr/>
        </p:nvSpPr>
        <p:spPr>
          <a:xfrm>
            <a:off x="3961417" y="4453673"/>
            <a:ext cx="794938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80" b="1" kern="100" dirty="0">
                <a:solidFill>
                  <a:srgbClr val="3C63A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Conceptos básicos de programación</a:t>
            </a:r>
          </a:p>
          <a:p>
            <a:endParaRPr lang="es-CO" sz="2880" b="1" dirty="0"/>
          </a:p>
        </p:txBody>
      </p:sp>
    </p:spTree>
    <p:extLst>
      <p:ext uri="{BB962C8B-B14F-4D97-AF65-F5344CB8AC3E}">
        <p14:creationId xmlns:p14="http://schemas.microsoft.com/office/powerpoint/2010/main" val="1473277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08" y="2287786"/>
            <a:ext cx="5051465" cy="36539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5048" y="863798"/>
            <a:ext cx="7926705" cy="988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91"/>
              </a:lnSpc>
              <a:buNone/>
            </a:pPr>
            <a:r>
              <a:rPr lang="en-US" sz="3113" b="1" kern="0" spc="-3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Habilidades necesarias para la programación</a:t>
            </a:r>
            <a:endParaRPr lang="en-US" sz="3113" dirty="0"/>
          </a:p>
        </p:txBody>
      </p:sp>
      <p:sp>
        <p:nvSpPr>
          <p:cNvPr id="7" name="Text 3"/>
          <p:cNvSpPr/>
          <p:nvPr/>
        </p:nvSpPr>
        <p:spPr>
          <a:xfrm>
            <a:off x="6095048" y="2112883"/>
            <a:ext cx="7926705" cy="521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54"/>
              </a:lnSpc>
              <a:buNone/>
            </a:pPr>
            <a:r>
              <a:rPr lang="en-US" sz="137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convertirse en un programador exitoso, se requieren habilidades técnicas y de pensamiento crítico. Algunas de las habilidades más importantes incluyen:</a:t>
            </a:r>
            <a:endParaRPr lang="en-US" sz="1370" dirty="0"/>
          </a:p>
        </p:txBody>
      </p:sp>
      <p:sp>
        <p:nvSpPr>
          <p:cNvPr id="8" name="Shape 4"/>
          <p:cNvSpPr/>
          <p:nvPr/>
        </p:nvSpPr>
        <p:spPr>
          <a:xfrm>
            <a:off x="6095048" y="3025854"/>
            <a:ext cx="391239" cy="391239"/>
          </a:xfrm>
          <a:prstGeom prst="roundRect">
            <a:avLst>
              <a:gd name="adj" fmla="val 80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5"/>
          <p:cNvSpPr/>
          <p:nvPr/>
        </p:nvSpPr>
        <p:spPr>
          <a:xfrm>
            <a:off x="6245304" y="3102888"/>
            <a:ext cx="90607" cy="2371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68"/>
              </a:lnSpc>
              <a:buNone/>
            </a:pPr>
            <a:r>
              <a:rPr lang="en-US" sz="1868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68" dirty="0"/>
          </a:p>
        </p:txBody>
      </p:sp>
      <p:sp>
        <p:nvSpPr>
          <p:cNvPr id="10" name="Text 6"/>
          <p:cNvSpPr/>
          <p:nvPr/>
        </p:nvSpPr>
        <p:spPr>
          <a:xfrm>
            <a:off x="6660118" y="3025854"/>
            <a:ext cx="2021681" cy="247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45"/>
              </a:lnSpc>
              <a:buNone/>
            </a:pPr>
            <a:r>
              <a:rPr lang="en-US" sz="1556" b="1" kern="0" spc="-16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Pensamiento lógico</a:t>
            </a:r>
            <a:endParaRPr lang="en-US" sz="1556" dirty="0"/>
          </a:p>
        </p:txBody>
      </p:sp>
      <p:sp>
        <p:nvSpPr>
          <p:cNvPr id="11" name="Text 7"/>
          <p:cNvSpPr/>
          <p:nvPr/>
        </p:nvSpPr>
        <p:spPr>
          <a:xfrm>
            <a:off x="6660118" y="3377208"/>
            <a:ext cx="7361634" cy="521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54"/>
              </a:lnSpc>
              <a:buNone/>
            </a:pPr>
            <a:r>
              <a:rPr lang="en-US" sz="137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capacidad de descomponer problemas complejos en pasos más pequeños y solucionarlos de forma sistemática.</a:t>
            </a:r>
            <a:endParaRPr lang="en-US" sz="1370" dirty="0"/>
          </a:p>
        </p:txBody>
      </p:sp>
      <p:sp>
        <p:nvSpPr>
          <p:cNvPr id="12" name="Shape 8"/>
          <p:cNvSpPr/>
          <p:nvPr/>
        </p:nvSpPr>
        <p:spPr>
          <a:xfrm>
            <a:off x="6095048" y="4268391"/>
            <a:ext cx="391239" cy="391239"/>
          </a:xfrm>
          <a:prstGeom prst="roundRect">
            <a:avLst>
              <a:gd name="adj" fmla="val 80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9"/>
          <p:cNvSpPr/>
          <p:nvPr/>
        </p:nvSpPr>
        <p:spPr>
          <a:xfrm>
            <a:off x="6221849" y="4345424"/>
            <a:ext cx="137517" cy="2371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68"/>
              </a:lnSpc>
              <a:buNone/>
            </a:pPr>
            <a:r>
              <a:rPr lang="en-US" sz="1868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68" dirty="0"/>
          </a:p>
        </p:txBody>
      </p:sp>
      <p:sp>
        <p:nvSpPr>
          <p:cNvPr id="14" name="Text 10"/>
          <p:cNvSpPr/>
          <p:nvPr/>
        </p:nvSpPr>
        <p:spPr>
          <a:xfrm>
            <a:off x="6660118" y="4268391"/>
            <a:ext cx="4074914" cy="247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45"/>
              </a:lnSpc>
              <a:buNone/>
            </a:pPr>
            <a:r>
              <a:rPr lang="en-US" sz="1556" b="1" kern="0" spc="-16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Habilidades de resolución de problemas</a:t>
            </a:r>
            <a:endParaRPr lang="en-US" sz="1556" dirty="0"/>
          </a:p>
        </p:txBody>
      </p:sp>
      <p:sp>
        <p:nvSpPr>
          <p:cNvPr id="15" name="Text 11"/>
          <p:cNvSpPr/>
          <p:nvPr/>
        </p:nvSpPr>
        <p:spPr>
          <a:xfrm>
            <a:off x="6660118" y="4619744"/>
            <a:ext cx="7361634" cy="260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54"/>
              </a:lnSpc>
              <a:buNone/>
            </a:pPr>
            <a:r>
              <a:rPr lang="en-US" sz="137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capacidad de identificar problemas, analizarlos y encontrar soluciones creativas.</a:t>
            </a:r>
            <a:endParaRPr lang="en-US" sz="1370" dirty="0"/>
          </a:p>
        </p:txBody>
      </p:sp>
      <p:sp>
        <p:nvSpPr>
          <p:cNvPr id="16" name="Shape 12"/>
          <p:cNvSpPr/>
          <p:nvPr/>
        </p:nvSpPr>
        <p:spPr>
          <a:xfrm>
            <a:off x="6095048" y="5250061"/>
            <a:ext cx="391239" cy="391239"/>
          </a:xfrm>
          <a:prstGeom prst="roundRect">
            <a:avLst>
              <a:gd name="adj" fmla="val 80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3"/>
          <p:cNvSpPr/>
          <p:nvPr/>
        </p:nvSpPr>
        <p:spPr>
          <a:xfrm>
            <a:off x="6221611" y="5327094"/>
            <a:ext cx="137993" cy="2371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68"/>
              </a:lnSpc>
              <a:buNone/>
            </a:pPr>
            <a:r>
              <a:rPr lang="en-US" sz="1868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68" dirty="0"/>
          </a:p>
        </p:txBody>
      </p:sp>
      <p:sp>
        <p:nvSpPr>
          <p:cNvPr id="18" name="Text 14"/>
          <p:cNvSpPr/>
          <p:nvPr/>
        </p:nvSpPr>
        <p:spPr>
          <a:xfrm>
            <a:off x="6660118" y="5250061"/>
            <a:ext cx="4024789" cy="247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45"/>
              </a:lnSpc>
              <a:buNone/>
            </a:pPr>
            <a:r>
              <a:rPr lang="en-US" sz="1556" b="1" kern="0" spc="-16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Dominio de lenguajes de programación</a:t>
            </a:r>
            <a:endParaRPr lang="en-US" sz="1556" dirty="0"/>
          </a:p>
        </p:txBody>
      </p:sp>
      <p:sp>
        <p:nvSpPr>
          <p:cNvPr id="19" name="Text 15"/>
          <p:cNvSpPr/>
          <p:nvPr/>
        </p:nvSpPr>
        <p:spPr>
          <a:xfrm>
            <a:off x="6660118" y="5601414"/>
            <a:ext cx="7361634" cy="521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54"/>
              </a:lnSpc>
              <a:buNone/>
            </a:pPr>
            <a:r>
              <a:rPr lang="en-US" sz="137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capacidad de escribir código en diferentes lenguajes de programación y entender cómo funciona el código.</a:t>
            </a:r>
            <a:endParaRPr lang="en-US" sz="1370" dirty="0"/>
          </a:p>
        </p:txBody>
      </p:sp>
      <p:sp>
        <p:nvSpPr>
          <p:cNvPr id="20" name="Shape 16"/>
          <p:cNvSpPr/>
          <p:nvPr/>
        </p:nvSpPr>
        <p:spPr>
          <a:xfrm>
            <a:off x="6095048" y="6492597"/>
            <a:ext cx="391239" cy="391239"/>
          </a:xfrm>
          <a:prstGeom prst="roundRect">
            <a:avLst>
              <a:gd name="adj" fmla="val 80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1" name="Text 17"/>
          <p:cNvSpPr/>
          <p:nvPr/>
        </p:nvSpPr>
        <p:spPr>
          <a:xfrm>
            <a:off x="6210181" y="6569631"/>
            <a:ext cx="160973" cy="2371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68"/>
              </a:lnSpc>
              <a:buNone/>
            </a:pPr>
            <a:r>
              <a:rPr lang="en-US" sz="1868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868" dirty="0"/>
          </a:p>
        </p:txBody>
      </p:sp>
      <p:sp>
        <p:nvSpPr>
          <p:cNvPr id="22" name="Text 18"/>
          <p:cNvSpPr/>
          <p:nvPr/>
        </p:nvSpPr>
        <p:spPr>
          <a:xfrm>
            <a:off x="6660118" y="6492597"/>
            <a:ext cx="5208270" cy="247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45"/>
              </a:lnSpc>
              <a:buNone/>
            </a:pPr>
            <a:r>
              <a:rPr lang="en-US" sz="1556" b="1" kern="0" spc="-16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Conocimiento de estructuras de datos y algoritmos</a:t>
            </a:r>
            <a:endParaRPr lang="en-US" sz="1556" dirty="0"/>
          </a:p>
        </p:txBody>
      </p:sp>
      <p:sp>
        <p:nvSpPr>
          <p:cNvPr id="23" name="Text 19"/>
          <p:cNvSpPr/>
          <p:nvPr/>
        </p:nvSpPr>
        <p:spPr>
          <a:xfrm>
            <a:off x="6660118" y="6843951"/>
            <a:ext cx="7361634" cy="521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54"/>
              </a:lnSpc>
              <a:buNone/>
            </a:pPr>
            <a:r>
              <a:rPr lang="en-US" sz="137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capacidad de organizar datos de manera eficiente y desarrollar algoritmos para resolver problemas.</a:t>
            </a:r>
            <a:endParaRPr lang="en-US" sz="13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925651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3024068" y="475178"/>
            <a:ext cx="6901220" cy="4908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66"/>
              </a:lnSpc>
              <a:buNone/>
            </a:pPr>
            <a:r>
              <a:rPr lang="en-US" sz="3093" b="1" kern="0" spc="-3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Pasos para comenzar a programar</a:t>
            </a:r>
            <a:endParaRPr lang="en-US" sz="3093" dirty="0"/>
          </a:p>
        </p:txBody>
      </p:sp>
      <p:sp>
        <p:nvSpPr>
          <p:cNvPr id="5" name="Text 3"/>
          <p:cNvSpPr/>
          <p:nvPr/>
        </p:nvSpPr>
        <p:spPr>
          <a:xfrm>
            <a:off x="3024068" y="1311712"/>
            <a:ext cx="8582144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 estás interesado en aprender a programar, puedes empezar con estos pasos:</a:t>
            </a:r>
            <a:endParaRPr lang="en-US" sz="1361" dirty="0"/>
          </a:p>
        </p:txBody>
      </p:sp>
      <p:sp>
        <p:nvSpPr>
          <p:cNvPr id="6" name="Shape 4"/>
          <p:cNvSpPr/>
          <p:nvPr/>
        </p:nvSpPr>
        <p:spPr>
          <a:xfrm>
            <a:off x="3088898" y="1959650"/>
            <a:ext cx="388739" cy="388739"/>
          </a:xfrm>
          <a:prstGeom prst="roundRect">
            <a:avLst>
              <a:gd name="adj" fmla="val 80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Text 5"/>
          <p:cNvSpPr/>
          <p:nvPr/>
        </p:nvSpPr>
        <p:spPr>
          <a:xfrm>
            <a:off x="3238202" y="2036207"/>
            <a:ext cx="90011" cy="2356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56"/>
              </a:lnSpc>
              <a:buNone/>
            </a:pPr>
            <a:r>
              <a:rPr lang="en-US" sz="1856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56" dirty="0"/>
          </a:p>
        </p:txBody>
      </p:sp>
      <p:sp>
        <p:nvSpPr>
          <p:cNvPr id="8" name="Text 6"/>
          <p:cNvSpPr/>
          <p:nvPr/>
        </p:nvSpPr>
        <p:spPr>
          <a:xfrm>
            <a:off x="4233743" y="1938099"/>
            <a:ext cx="3545086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Elige un lenguaje de programación</a:t>
            </a:r>
            <a:endParaRPr lang="en-US" sz="1546" dirty="0"/>
          </a:p>
        </p:txBody>
      </p:sp>
      <p:sp>
        <p:nvSpPr>
          <p:cNvPr id="9" name="Text 7"/>
          <p:cNvSpPr/>
          <p:nvPr/>
        </p:nvSpPr>
        <p:spPr>
          <a:xfrm>
            <a:off x="4233743" y="2287072"/>
            <a:ext cx="7372469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Hay muchos lenguajes de programación disponibles, elige uno que sea adecuado para tus intereses y objetivos. Algunos lenguajes populares son Python, Java, JavaScript y C++.</a:t>
            </a:r>
            <a:endParaRPr lang="en-US" sz="1361" dirty="0"/>
          </a:p>
        </p:txBody>
      </p:sp>
      <p:sp>
        <p:nvSpPr>
          <p:cNvPr id="10" name="Shape 8"/>
          <p:cNvSpPr/>
          <p:nvPr/>
        </p:nvSpPr>
        <p:spPr>
          <a:xfrm>
            <a:off x="3088898" y="3345537"/>
            <a:ext cx="388739" cy="388739"/>
          </a:xfrm>
          <a:prstGeom prst="roundRect">
            <a:avLst>
              <a:gd name="adj" fmla="val 80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9"/>
          <p:cNvSpPr/>
          <p:nvPr/>
        </p:nvSpPr>
        <p:spPr>
          <a:xfrm>
            <a:off x="3214866" y="3422094"/>
            <a:ext cx="136684" cy="2356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56"/>
              </a:lnSpc>
              <a:buNone/>
            </a:pPr>
            <a:r>
              <a:rPr lang="en-US" sz="1856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56" dirty="0"/>
          </a:p>
        </p:txBody>
      </p:sp>
      <p:sp>
        <p:nvSpPr>
          <p:cNvPr id="12" name="Text 10"/>
          <p:cNvSpPr/>
          <p:nvPr/>
        </p:nvSpPr>
        <p:spPr>
          <a:xfrm>
            <a:off x="4233743" y="3323987"/>
            <a:ext cx="3124914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Aprende los conceptos básicos</a:t>
            </a:r>
            <a:endParaRPr lang="en-US" sz="1546" dirty="0"/>
          </a:p>
        </p:txBody>
      </p:sp>
      <p:sp>
        <p:nvSpPr>
          <p:cNvPr id="13" name="Text 11"/>
          <p:cNvSpPr/>
          <p:nvPr/>
        </p:nvSpPr>
        <p:spPr>
          <a:xfrm>
            <a:off x="4233743" y="3672959"/>
            <a:ext cx="7372469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Estudia los conceptos básicos de la programación, como variables, operadores, estructuras de control y funciones. Hay muchos recursos disponibles en línea y en libros.</a:t>
            </a:r>
            <a:endParaRPr lang="en-US" sz="1361" dirty="0"/>
          </a:p>
        </p:txBody>
      </p:sp>
      <p:sp>
        <p:nvSpPr>
          <p:cNvPr id="14" name="Shape 12"/>
          <p:cNvSpPr/>
          <p:nvPr/>
        </p:nvSpPr>
        <p:spPr>
          <a:xfrm>
            <a:off x="3088898" y="4731425"/>
            <a:ext cx="388739" cy="388739"/>
          </a:xfrm>
          <a:prstGeom prst="roundRect">
            <a:avLst>
              <a:gd name="adj" fmla="val 80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Text 13"/>
          <p:cNvSpPr/>
          <p:nvPr/>
        </p:nvSpPr>
        <p:spPr>
          <a:xfrm>
            <a:off x="3214628" y="4807982"/>
            <a:ext cx="137160" cy="2356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56"/>
              </a:lnSpc>
              <a:buNone/>
            </a:pPr>
            <a:r>
              <a:rPr lang="en-US" sz="1856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56" dirty="0"/>
          </a:p>
        </p:txBody>
      </p:sp>
      <p:sp>
        <p:nvSpPr>
          <p:cNvPr id="16" name="Text 14"/>
          <p:cNvSpPr/>
          <p:nvPr/>
        </p:nvSpPr>
        <p:spPr>
          <a:xfrm>
            <a:off x="4233743" y="4709874"/>
            <a:ext cx="2269688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 regularmente</a:t>
            </a:r>
            <a:endParaRPr lang="en-US" sz="1546" dirty="0"/>
          </a:p>
        </p:txBody>
      </p:sp>
      <p:sp>
        <p:nvSpPr>
          <p:cNvPr id="17" name="Text 15"/>
          <p:cNvSpPr/>
          <p:nvPr/>
        </p:nvSpPr>
        <p:spPr>
          <a:xfrm>
            <a:off x="4233743" y="5058847"/>
            <a:ext cx="7372469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práctica es fundamental para aprender a programar. Elige proyectos pequeños para empezar y ve aumentando la complejidad gradualmente. Hay muchos desafíos y proyectos en línea que puedes probar.</a:t>
            </a:r>
            <a:endParaRPr lang="en-US" sz="1361" dirty="0"/>
          </a:p>
        </p:txBody>
      </p:sp>
      <p:sp>
        <p:nvSpPr>
          <p:cNvPr id="18" name="Shape 16"/>
          <p:cNvSpPr/>
          <p:nvPr/>
        </p:nvSpPr>
        <p:spPr>
          <a:xfrm>
            <a:off x="3088898" y="6376630"/>
            <a:ext cx="388739" cy="388739"/>
          </a:xfrm>
          <a:prstGeom prst="roundRect">
            <a:avLst>
              <a:gd name="adj" fmla="val 80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9" name="Text 17"/>
          <p:cNvSpPr/>
          <p:nvPr/>
        </p:nvSpPr>
        <p:spPr>
          <a:xfrm>
            <a:off x="3203198" y="6453188"/>
            <a:ext cx="160020" cy="2356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56"/>
              </a:lnSpc>
              <a:buNone/>
            </a:pPr>
            <a:r>
              <a:rPr lang="en-US" sz="1856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856" dirty="0"/>
          </a:p>
        </p:txBody>
      </p:sp>
      <p:sp>
        <p:nvSpPr>
          <p:cNvPr id="20" name="Text 18"/>
          <p:cNvSpPr/>
          <p:nvPr/>
        </p:nvSpPr>
        <p:spPr>
          <a:xfrm>
            <a:off x="4233743" y="6355080"/>
            <a:ext cx="4355068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Únete a una comunidad de programadores</a:t>
            </a:r>
            <a:endParaRPr lang="en-US" sz="1546" dirty="0"/>
          </a:p>
        </p:txBody>
      </p:sp>
      <p:sp>
        <p:nvSpPr>
          <p:cNvPr id="21" name="Text 19"/>
          <p:cNvSpPr/>
          <p:nvPr/>
        </p:nvSpPr>
        <p:spPr>
          <a:xfrm>
            <a:off x="4233743" y="6704052"/>
            <a:ext cx="7372469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Busca comunidades en línea o grupos de programación locales donde puedes compartir conocimientos, obtener ayuda y colaborar con otros programadores.</a:t>
            </a:r>
            <a:endParaRPr lang="en-US" sz="1361" dirty="0"/>
          </a:p>
        </p:txBody>
      </p:sp>
      <p:sp>
        <p:nvSpPr>
          <p:cNvPr id="22" name="Shape 20"/>
          <p:cNvSpPr/>
          <p:nvPr/>
        </p:nvSpPr>
        <p:spPr>
          <a:xfrm>
            <a:off x="3088898" y="7762518"/>
            <a:ext cx="388739" cy="388739"/>
          </a:xfrm>
          <a:prstGeom prst="roundRect">
            <a:avLst>
              <a:gd name="adj" fmla="val 80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3" name="Text 21"/>
          <p:cNvSpPr/>
          <p:nvPr/>
        </p:nvSpPr>
        <p:spPr>
          <a:xfrm>
            <a:off x="3214271" y="7839075"/>
            <a:ext cx="137874" cy="2356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56"/>
              </a:lnSpc>
              <a:buNone/>
            </a:pPr>
            <a:r>
              <a:rPr lang="en-US" sz="1856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856" dirty="0"/>
          </a:p>
        </p:txBody>
      </p:sp>
      <p:sp>
        <p:nvSpPr>
          <p:cNvPr id="24" name="Text 22"/>
          <p:cNvSpPr/>
          <p:nvPr/>
        </p:nvSpPr>
        <p:spPr>
          <a:xfrm>
            <a:off x="4233743" y="7740968"/>
            <a:ext cx="2200394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Mantente actualizado</a:t>
            </a:r>
            <a:endParaRPr lang="en-US" sz="1546" dirty="0"/>
          </a:p>
        </p:txBody>
      </p:sp>
      <p:sp>
        <p:nvSpPr>
          <p:cNvPr id="25" name="Text 23"/>
          <p:cNvSpPr/>
          <p:nvPr/>
        </p:nvSpPr>
        <p:spPr>
          <a:xfrm>
            <a:off x="4233743" y="8089940"/>
            <a:ext cx="7372469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tecnología evoluciona rápidamente, por lo que es importante mantenerte actualizado con las últimas tendencias y herramientas en programación.</a:t>
            </a:r>
            <a:endParaRPr lang="en-US" sz="136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52E55-8F55-7756-1284-FE8AA668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423" y="2884545"/>
            <a:ext cx="7952282" cy="1504576"/>
          </a:xfrm>
        </p:spPr>
        <p:txBody>
          <a:bodyPr>
            <a:normAutofit/>
          </a:bodyPr>
          <a:lstStyle/>
          <a:p>
            <a:r>
              <a:rPr lang="es-CO" sz="5760" b="1" dirty="0">
                <a:solidFill>
                  <a:srgbClr val="E83263"/>
                </a:solidFill>
                <a:latin typeface="Arial-BoldMT"/>
              </a:rPr>
              <a:t>Ejercicios de práctica</a:t>
            </a:r>
            <a:endParaRPr lang="es-CO" sz="11520" dirty="0"/>
          </a:p>
        </p:txBody>
      </p:sp>
    </p:spTree>
    <p:extLst>
      <p:ext uri="{BB962C8B-B14F-4D97-AF65-F5344CB8AC3E}">
        <p14:creationId xmlns:p14="http://schemas.microsoft.com/office/powerpoint/2010/main" val="207515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F278C2-0777-5853-8B6E-F28AA2EE3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161" y="1096114"/>
            <a:ext cx="13086079" cy="60373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24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3">
            <a:extLst>
              <a:ext uri="{FF2B5EF4-FFF2-40B4-BE49-F238E27FC236}">
                <a16:creationId xmlns:a16="http://schemas.microsoft.com/office/drawing/2014/main" id="{4C7CB22D-E446-5CAD-DA9C-92F80F27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99166"/>
            <a:ext cx="12618720" cy="159067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01574" marR="2173224" indent="-401574" algn="l">
              <a:lnSpc>
                <a:spcPct val="107000"/>
              </a:lnSpc>
              <a:spcAft>
                <a:spcPts val="960"/>
              </a:spcAft>
            </a:pPr>
            <a:r>
              <a:rPr lang="es-CO" sz="3840" b="1" kern="100" dirty="0">
                <a:solidFill>
                  <a:srgbClr val="E83464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Objetivos de la sesión</a:t>
            </a:r>
            <a:endParaRPr lang="es-CO" sz="3840" kern="100" dirty="0">
              <a:solidFill>
                <a:srgbClr val="375FA9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Rectangle 36">
            <a:extLst>
              <a:ext uri="{FF2B5EF4-FFF2-40B4-BE49-F238E27FC236}">
                <a16:creationId xmlns:a16="http://schemas.microsoft.com/office/drawing/2014/main" id="{BA86BC2E-5522-1429-D708-8E3794625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661" y="3234936"/>
            <a:ext cx="11435899" cy="317176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2173224" indent="0">
              <a:lnSpc>
                <a:spcPct val="107000"/>
              </a:lnSpc>
              <a:spcAft>
                <a:spcPts val="960"/>
              </a:spcAft>
              <a:buNone/>
            </a:pPr>
            <a:r>
              <a:rPr lang="es-CO" sz="2400" kern="100" dirty="0">
                <a:solidFill>
                  <a:srgbClr val="3C63AB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Al finalizar esta sesión estarás en capacidad de:</a:t>
            </a:r>
          </a:p>
          <a:p>
            <a:pPr marR="2173224" lvl="1">
              <a:lnSpc>
                <a:spcPct val="107000"/>
              </a:lnSpc>
              <a:spcAft>
                <a:spcPts val="960"/>
              </a:spcAft>
            </a:pPr>
            <a:r>
              <a:rPr lang="es-CO" sz="1920" kern="100" dirty="0">
                <a:solidFill>
                  <a:srgbClr val="375FA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Comprender los conceptos fundamentales de la programación</a:t>
            </a:r>
          </a:p>
          <a:p>
            <a:pPr marR="2173224" lvl="1">
              <a:lnSpc>
                <a:spcPct val="107000"/>
              </a:lnSpc>
              <a:spcAft>
                <a:spcPts val="960"/>
              </a:spcAft>
            </a:pPr>
            <a:r>
              <a:rPr lang="es-ES" sz="1920" kern="100" dirty="0">
                <a:solidFill>
                  <a:srgbClr val="375FA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Desarrollar habilidades para escribir y comprender código</a:t>
            </a:r>
          </a:p>
          <a:p>
            <a:pPr marR="2173224" lvl="1">
              <a:lnSpc>
                <a:spcPct val="107000"/>
              </a:lnSpc>
              <a:spcAft>
                <a:spcPts val="960"/>
              </a:spcAft>
            </a:pPr>
            <a:r>
              <a:rPr lang="es-ES" sz="1920" kern="100" dirty="0">
                <a:solidFill>
                  <a:srgbClr val="375FA9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Aplicar conceptos de programación en proyectos prácticos.</a:t>
            </a:r>
            <a:endParaRPr lang="es-CO" sz="1920" kern="100" dirty="0">
              <a:solidFill>
                <a:srgbClr val="375FA9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525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329458"/>
            <a:ext cx="4869061" cy="35706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823555"/>
            <a:ext cx="7415927" cy="2342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9222"/>
              </a:lnSpc>
              <a:buNone/>
            </a:pPr>
            <a:r>
              <a:rPr lang="en-US" sz="7377" b="1" kern="0" spc="-148" dirty="0" err="1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Introducción</a:t>
            </a:r>
            <a:endParaRPr lang="en-US" sz="7377" dirty="0"/>
          </a:p>
        </p:txBody>
      </p:sp>
      <p:sp>
        <p:nvSpPr>
          <p:cNvPr id="7" name="Text 3"/>
          <p:cNvSpPr/>
          <p:nvPr/>
        </p:nvSpPr>
        <p:spPr>
          <a:xfrm>
            <a:off x="864037" y="3536037"/>
            <a:ext cx="7415927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programación es una habilidad fundamental en el mundo moderno, un lenguaje que nos permite interactuar con las máquinas e instruirlas para realizar tareas complejas. Es el arte de traducir ideas abstractas en instrucciones comprensibles para las computadoras. A través de la programación, creamos software, aplicaciones web, juegos y una miríada de herramientas que hacen que nuestras vidas sean más eficientes, divertidas y conectadas.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99254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351723"/>
            <a:ext cx="4869061" cy="35260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866067"/>
            <a:ext cx="7415927" cy="1935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21"/>
              </a:lnSpc>
              <a:buNone/>
            </a:pPr>
            <a:r>
              <a:rPr lang="en-US" sz="6097" b="1" kern="0" spc="-6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Introducción a la programación</a:t>
            </a:r>
            <a:endParaRPr lang="en-US" sz="6097" dirty="0"/>
          </a:p>
        </p:txBody>
      </p:sp>
      <p:sp>
        <p:nvSpPr>
          <p:cNvPr id="7" name="Text 3"/>
          <p:cNvSpPr/>
          <p:nvPr/>
        </p:nvSpPr>
        <p:spPr>
          <a:xfrm>
            <a:off x="6350437" y="4172307"/>
            <a:ext cx="7415927" cy="1481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programación es la base de la tecnología moderna. Se trata de un lenguaje que permite a las computadoras realizar tareas específicas, dando instrucciones a través de código. En esencia, la programación es como hablar con una máquina para que haga lo que queremos.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6350437" y="595002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5029" y="4566404"/>
            <a:ext cx="8073152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418" b="1" kern="0" spc="-44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Definición de programación</a:t>
            </a:r>
            <a:endParaRPr lang="en-US" sz="4418" dirty="0"/>
          </a:p>
        </p:txBody>
      </p:sp>
      <p:sp>
        <p:nvSpPr>
          <p:cNvPr id="6" name="Text 3"/>
          <p:cNvSpPr/>
          <p:nvPr/>
        </p:nvSpPr>
        <p:spPr>
          <a:xfrm>
            <a:off x="1185029" y="5638086"/>
            <a:ext cx="12260223" cy="11112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programación es el proceso de diseñar, escribir, probar y depurar código fuente para crear programas de software. Se trata de un proceso creativo que implica la resolución de problemas, la lógica y el pensamiento computacional. El código fuente se escribe en un lenguaje de programación específico que las computadoras pueden entender y ejecutar.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79" y="2126694"/>
            <a:ext cx="5054322" cy="39760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1266944"/>
            <a:ext cx="5305901" cy="594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78"/>
              </a:lnSpc>
              <a:buNone/>
            </a:pP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¿Qué es la programación?</a:t>
            </a:r>
            <a:endParaRPr lang="en-US" sz="3742" dirty="0"/>
          </a:p>
        </p:txBody>
      </p:sp>
      <p:sp>
        <p:nvSpPr>
          <p:cNvPr id="7" name="Shape 3"/>
          <p:cNvSpPr/>
          <p:nvPr/>
        </p:nvSpPr>
        <p:spPr>
          <a:xfrm>
            <a:off x="604837" y="2120265"/>
            <a:ext cx="7934325" cy="1591151"/>
          </a:xfrm>
          <a:prstGeom prst="roundRect">
            <a:avLst>
              <a:gd name="adj" fmla="val 456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4"/>
          <p:cNvSpPr/>
          <p:nvPr/>
        </p:nvSpPr>
        <p:spPr>
          <a:xfrm>
            <a:off x="785217" y="2300645"/>
            <a:ext cx="3398996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Instrucciones para las máquinas</a:t>
            </a:r>
            <a:endParaRPr lang="en-US" sz="1871" dirty="0"/>
          </a:p>
        </p:txBody>
      </p:sp>
      <p:sp>
        <p:nvSpPr>
          <p:cNvPr id="9" name="Text 5"/>
          <p:cNvSpPr/>
          <p:nvPr/>
        </p:nvSpPr>
        <p:spPr>
          <a:xfrm>
            <a:off x="785217" y="2701290"/>
            <a:ext cx="757356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esencia, la programación consiste en escribir instrucciones detalladas para las computadoras. Estas instrucciones, escritas en un lenguaje específico que la máquina entiende, le dicen qué hacer, cómo hacerlo y en qué orden.</a:t>
            </a:r>
            <a:endParaRPr lang="en-US" sz="1361" dirty="0"/>
          </a:p>
        </p:txBody>
      </p:sp>
      <p:sp>
        <p:nvSpPr>
          <p:cNvPr id="10" name="Shape 6"/>
          <p:cNvSpPr/>
          <p:nvPr/>
        </p:nvSpPr>
        <p:spPr>
          <a:xfrm>
            <a:off x="604837" y="3884176"/>
            <a:ext cx="7934325" cy="1591151"/>
          </a:xfrm>
          <a:prstGeom prst="roundRect">
            <a:avLst>
              <a:gd name="adj" fmla="val 456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7"/>
          <p:cNvSpPr/>
          <p:nvPr/>
        </p:nvSpPr>
        <p:spPr>
          <a:xfrm>
            <a:off x="785217" y="4064556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Lógica y algoritmos</a:t>
            </a:r>
            <a:endParaRPr lang="en-US" sz="1871" dirty="0"/>
          </a:p>
        </p:txBody>
      </p:sp>
      <p:sp>
        <p:nvSpPr>
          <p:cNvPr id="12" name="Text 8"/>
          <p:cNvSpPr/>
          <p:nvPr/>
        </p:nvSpPr>
        <p:spPr>
          <a:xfrm>
            <a:off x="785217" y="4465201"/>
            <a:ext cx="757356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programar, es esencial tener una comprensión básica de la lógica y los algoritmos. Un algoritmo es una secuencia de pasos bien definidos que resuelven un problema específico. La programación consiste en traducir estos algoritmos en código.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04837" y="5648087"/>
            <a:ext cx="7934325" cy="1314569"/>
          </a:xfrm>
          <a:prstGeom prst="roundRect">
            <a:avLst>
              <a:gd name="adj" fmla="val 552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4" name="Text 10"/>
          <p:cNvSpPr/>
          <p:nvPr/>
        </p:nvSpPr>
        <p:spPr>
          <a:xfrm>
            <a:off x="785217" y="5828467"/>
            <a:ext cx="37047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Creación de software y aplicaciones</a:t>
            </a:r>
            <a:endParaRPr lang="en-US" sz="1871" dirty="0"/>
          </a:p>
        </p:txBody>
      </p:sp>
      <p:sp>
        <p:nvSpPr>
          <p:cNvPr id="15" name="Text 11"/>
          <p:cNvSpPr/>
          <p:nvPr/>
        </p:nvSpPr>
        <p:spPr>
          <a:xfrm>
            <a:off x="785217" y="6229112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través de la programación, podemos crear programas de computadora, aplicaciones web, juegos, sistemas operativos y una gran variedad de herramientas digitales que usamos a diario.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98" y="2640568"/>
            <a:ext cx="5054203" cy="29483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994410"/>
            <a:ext cx="7504986" cy="594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78"/>
              </a:lnSpc>
              <a:buNone/>
            </a:pP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Conceptos básicos de programación</a:t>
            </a:r>
            <a:endParaRPr lang="en-US" sz="3742" dirty="0"/>
          </a:p>
        </p:txBody>
      </p:sp>
      <p:sp>
        <p:nvSpPr>
          <p:cNvPr id="7" name="Shape 3"/>
          <p:cNvSpPr/>
          <p:nvPr/>
        </p:nvSpPr>
        <p:spPr>
          <a:xfrm>
            <a:off x="604837" y="2042041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4"/>
          <p:cNvSpPr/>
          <p:nvPr/>
        </p:nvSpPr>
        <p:spPr>
          <a:xfrm>
            <a:off x="741045" y="2093833"/>
            <a:ext cx="116324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r>
              <a:rPr lang="en-US" sz="2245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245" dirty="0"/>
          </a:p>
        </p:txBody>
      </p:sp>
      <p:sp>
        <p:nvSpPr>
          <p:cNvPr id="9" name="Text 5"/>
          <p:cNvSpPr/>
          <p:nvPr/>
        </p:nvSpPr>
        <p:spPr>
          <a:xfrm>
            <a:off x="1166336" y="2042041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Variables</a:t>
            </a:r>
            <a:endParaRPr lang="en-US" sz="1871" dirty="0"/>
          </a:p>
        </p:txBody>
      </p:sp>
      <p:sp>
        <p:nvSpPr>
          <p:cNvPr id="10" name="Text 6"/>
          <p:cNvSpPr/>
          <p:nvPr/>
        </p:nvSpPr>
        <p:spPr>
          <a:xfrm>
            <a:off x="1166336" y="2442686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variables son contenedores que almacenan datos. Pueden contener información de diferentes tipos, como números, texto o incluso listas de elementos.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04837" y="3362920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Text 8"/>
          <p:cNvSpPr/>
          <p:nvPr/>
        </p:nvSpPr>
        <p:spPr>
          <a:xfrm>
            <a:off x="721162" y="3414713"/>
            <a:ext cx="155972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r>
              <a:rPr lang="en-US" sz="2245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245" dirty="0"/>
          </a:p>
        </p:txBody>
      </p:sp>
      <p:sp>
        <p:nvSpPr>
          <p:cNvPr id="13" name="Text 9"/>
          <p:cNvSpPr/>
          <p:nvPr/>
        </p:nvSpPr>
        <p:spPr>
          <a:xfrm>
            <a:off x="1166336" y="3362920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Operadores</a:t>
            </a:r>
            <a:endParaRPr lang="en-US" sz="1871" dirty="0"/>
          </a:p>
        </p:txBody>
      </p:sp>
      <p:sp>
        <p:nvSpPr>
          <p:cNvPr id="14" name="Text 10"/>
          <p:cNvSpPr/>
          <p:nvPr/>
        </p:nvSpPr>
        <p:spPr>
          <a:xfrm>
            <a:off x="1166336" y="3763566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operadores permiten realizar operaciones matemáticas, lógicas o de comparación entre variables y datos. 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604837" y="4683800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Text 12"/>
          <p:cNvSpPr/>
          <p:nvPr/>
        </p:nvSpPr>
        <p:spPr>
          <a:xfrm>
            <a:off x="721281" y="4735592"/>
            <a:ext cx="155734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r>
              <a:rPr lang="en-US" sz="2245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245" dirty="0"/>
          </a:p>
        </p:txBody>
      </p:sp>
      <p:sp>
        <p:nvSpPr>
          <p:cNvPr id="17" name="Text 13"/>
          <p:cNvSpPr/>
          <p:nvPr/>
        </p:nvSpPr>
        <p:spPr>
          <a:xfrm>
            <a:off x="1166336" y="4683800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Sentencias</a:t>
            </a:r>
            <a:endParaRPr lang="en-US" sz="1871" dirty="0"/>
          </a:p>
        </p:txBody>
      </p:sp>
      <p:sp>
        <p:nvSpPr>
          <p:cNvPr id="18" name="Text 14"/>
          <p:cNvSpPr/>
          <p:nvPr/>
        </p:nvSpPr>
        <p:spPr>
          <a:xfrm>
            <a:off x="1166336" y="5084445"/>
            <a:ext cx="737282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sentencias son instrucciones que la computadora ejecuta en un orden específico. Cada sentencia realiza una acción, como asignar un valor a una variable o mostrar un mensaje en la pantalla.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604837" y="6281261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0" name="Text 16"/>
          <p:cNvSpPr/>
          <p:nvPr/>
        </p:nvSpPr>
        <p:spPr>
          <a:xfrm>
            <a:off x="725210" y="6333053"/>
            <a:ext cx="147995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r>
              <a:rPr lang="en-US" sz="2245" b="1" kern="0" spc="-4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245" dirty="0"/>
          </a:p>
        </p:txBody>
      </p:sp>
      <p:sp>
        <p:nvSpPr>
          <p:cNvPr id="21" name="Text 17"/>
          <p:cNvSpPr/>
          <p:nvPr/>
        </p:nvSpPr>
        <p:spPr>
          <a:xfrm>
            <a:off x="1166336" y="6281261"/>
            <a:ext cx="237624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871" b="1" kern="0" spc="-3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Estructuras de control</a:t>
            </a:r>
            <a:endParaRPr lang="en-US" sz="1871" dirty="0"/>
          </a:p>
        </p:txBody>
      </p:sp>
      <p:sp>
        <p:nvSpPr>
          <p:cNvPr id="22" name="Text 18"/>
          <p:cNvSpPr/>
          <p:nvPr/>
        </p:nvSpPr>
        <p:spPr>
          <a:xfrm>
            <a:off x="1166336" y="6681907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estructuras de control determinan el flujo de ejecución de un programa. Permiten tomar decisiones, ejecutar código repetidamente y controlar el orden de las operaciones.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1185029" y="1178362"/>
            <a:ext cx="10488335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3742" b="1" kern="0" spc="-75" dirty="0" err="1">
                <a:solidFill>
                  <a:srgbClr val="F95F88"/>
                </a:solidFill>
                <a:latin typeface="Petrona" pitchFamily="34" charset="0"/>
                <a:ea typeface="Petrona" pitchFamily="34" charset="-122"/>
              </a:rPr>
              <a:t>Conceptos</a:t>
            </a: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</a:rPr>
              <a:t> </a:t>
            </a:r>
            <a:r>
              <a:rPr lang="en-US" sz="3742" b="1" kern="0" spc="-75" dirty="0" err="1">
                <a:solidFill>
                  <a:srgbClr val="F95F88"/>
                </a:solidFill>
                <a:latin typeface="Petrona" pitchFamily="34" charset="0"/>
                <a:ea typeface="Petrona" pitchFamily="34" charset="-122"/>
              </a:rPr>
              <a:t>ampliados</a:t>
            </a:r>
            <a:r>
              <a:rPr lang="en-US" sz="3742" b="1" kern="0" spc="-7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</a:rPr>
              <a:t> de </a:t>
            </a:r>
            <a:r>
              <a:rPr lang="en-US" sz="3742" b="1" kern="0" spc="-75" dirty="0" err="1">
                <a:solidFill>
                  <a:srgbClr val="F95F88"/>
                </a:solidFill>
                <a:latin typeface="Petrona" pitchFamily="34" charset="0"/>
                <a:ea typeface="Petrona" pitchFamily="34" charset="-122"/>
              </a:rPr>
              <a:t>programacion</a:t>
            </a:r>
            <a:endParaRPr lang="en-US" sz="3742" b="1" kern="0" spc="-75" dirty="0">
              <a:solidFill>
                <a:srgbClr val="F95F88"/>
              </a:solidFill>
              <a:latin typeface="Petrona" pitchFamily="34" charset="0"/>
              <a:ea typeface="Petrona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85029" y="2373511"/>
            <a:ext cx="12260223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programación incluye: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1185029" y="3268385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</a:t>
            </a:r>
            <a:endParaRPr lang="en-US" sz="2209" dirty="0"/>
          </a:p>
        </p:txBody>
      </p:sp>
      <p:sp>
        <p:nvSpPr>
          <p:cNvPr id="7" name="Text 5"/>
          <p:cNvSpPr/>
          <p:nvPr/>
        </p:nvSpPr>
        <p:spPr>
          <a:xfrm>
            <a:off x="1185029" y="3865840"/>
            <a:ext cx="3684746" cy="2592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variables son contenedores que almacenan datos en un programa. Se les da un nombre y un tipo de datos (como entero, texto o booleano) para determinar el tipo de información que pueden contener.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479613" y="3268385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Operadores</a:t>
            </a:r>
            <a:endParaRPr lang="en-US" sz="2209" dirty="0"/>
          </a:p>
        </p:txBody>
      </p:sp>
      <p:sp>
        <p:nvSpPr>
          <p:cNvPr id="9" name="Text 7"/>
          <p:cNvSpPr/>
          <p:nvPr/>
        </p:nvSpPr>
        <p:spPr>
          <a:xfrm>
            <a:off x="5479613" y="3865840"/>
            <a:ext cx="3684746" cy="18520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operadores son símbolos especiales que realizan operaciones matemáticas, lógicas o de comparación en datos. Ejemplos: +, -, *, /, =, ==, &lt;, &gt;.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774198" y="3268385"/>
            <a:ext cx="3203258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Estructuras de control</a:t>
            </a:r>
            <a:endParaRPr lang="en-US" sz="2209" dirty="0"/>
          </a:p>
        </p:txBody>
      </p:sp>
      <p:sp>
        <p:nvSpPr>
          <p:cNvPr id="11" name="Text 9"/>
          <p:cNvSpPr/>
          <p:nvPr/>
        </p:nvSpPr>
        <p:spPr>
          <a:xfrm>
            <a:off x="9774198" y="3865840"/>
            <a:ext cx="3684746" cy="2963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estructuras de control determinan el flujo de ejecución del programa, permitiendo que las instrucciones se ejecuten en un orden específico o bajo ciertas condiciones. Entre las más comunes están las condicionales (if, else, elif) y los bucles (for, while).</a:t>
            </a:r>
            <a:endParaRPr lang="en-US" sz="1944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2089</Words>
  <Application>Microsoft Office PowerPoint</Application>
  <PresentationFormat>Personalizado</PresentationFormat>
  <Paragraphs>207</Paragraphs>
  <Slides>23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Arial-BoldMT</vt:lpstr>
      <vt:lpstr>Inter</vt:lpstr>
      <vt:lpstr>Montserrat</vt:lpstr>
      <vt:lpstr>Petrona</vt:lpstr>
      <vt:lpstr>Source Sans Pro</vt:lpstr>
      <vt:lpstr>Office Theme</vt:lpstr>
      <vt:lpstr>CICLO I</vt:lpstr>
      <vt:lpstr>Sesión 1: </vt:lpstr>
      <vt:lpstr>Objetivos de la sesión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Ejercicios de práctica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E. Carrreño H.</cp:lastModifiedBy>
  <cp:revision>4</cp:revision>
  <dcterms:created xsi:type="dcterms:W3CDTF">2024-07-30T03:03:42Z</dcterms:created>
  <dcterms:modified xsi:type="dcterms:W3CDTF">2024-07-30T03:50:03Z</dcterms:modified>
</cp:coreProperties>
</file>